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Calibri" panose="020F0502020204030204" pitchFamily="34" charset="0"/>
      <p:regular r:id="rId12"/>
      <p:bold r:id="rId13"/>
      <p:italic r:id="rId14"/>
      <p:boldItalic r:id="rId15"/>
    </p:embeddedFont>
    <p:embeddedFont>
      <p:font typeface="Bricolage Grotesque Semi Bold" panose="020B0604020202020204" charset="0"/>
      <p:regular r:id="rId16"/>
    </p:embeddedFont>
    <p:embeddedFont>
      <p:font typeface="Inter"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7" d="100"/>
          <a:sy n="57" d="100"/>
        </p:scale>
        <p:origin x="55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3-10.svg>
</file>

<file path=ppt/media/image-3-13.svg>
</file>

<file path=ppt/media/image-3-4.svg>
</file>

<file path=ppt/media/image-3-7.sv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6546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3-7.svg"/><Relationship Id="rId13" Type="http://schemas.openxmlformats.org/officeDocument/2006/relationships/image" Target="../media/image-3-13.svg"/><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3-4.svg"/><Relationship Id="rId11" Type="http://schemas.openxmlformats.org/officeDocument/2006/relationships/image" Target="../media/image9.png"/><Relationship Id="rId5" Type="http://schemas.openxmlformats.org/officeDocument/2006/relationships/image" Target="../media/image6.png"/><Relationship Id="rId10" Type="http://schemas.openxmlformats.org/officeDocument/2006/relationships/image" Target="../media/image-3-10.svg"/><Relationship Id="rId4" Type="http://schemas.openxmlformats.org/officeDocument/2006/relationships/image" Target="../media/image5.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90" y="2447925"/>
            <a:ext cx="7556421" cy="1860233"/>
          </a:xfrm>
          <a:prstGeom prst="rect">
            <a:avLst/>
          </a:prstGeom>
          <a:noFill/>
          <a:ln/>
        </p:spPr>
        <p:txBody>
          <a:bodyPr wrap="square" lIns="0" tIns="0" rIns="0" bIns="0" rtlCol="0" anchor="t"/>
          <a:lstStyle/>
          <a:p>
            <a:pPr marL="0" indent="0" algn="l">
              <a:lnSpc>
                <a:spcPts val="4850"/>
              </a:lnSpc>
              <a:buNone/>
            </a:pPr>
            <a:r>
              <a:rPr lang="en-US" sz="3900" dirty="0">
                <a:solidFill>
                  <a:srgbClr val="2C2926"/>
                </a:solidFill>
                <a:latin typeface="Bricolage Grotesque Semi Bold" pitchFamily="34" charset="0"/>
                <a:ea typeface="Bricolage Grotesque Semi Bold" pitchFamily="34" charset="-122"/>
                <a:cs typeface="Bricolage Grotesque Semi Bold" pitchFamily="34" charset="-120"/>
              </a:rPr>
              <a:t>Customer Behaviour Analysis using Python, SQL, and Power BI</a:t>
            </a:r>
            <a:endParaRPr lang="en-US" sz="3900" dirty="0"/>
          </a:p>
        </p:txBody>
      </p:sp>
      <p:sp>
        <p:nvSpPr>
          <p:cNvPr id="4" name="Text 1"/>
          <p:cNvSpPr/>
          <p:nvPr/>
        </p:nvSpPr>
        <p:spPr>
          <a:xfrm>
            <a:off x="6280190" y="4605814"/>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2C2926"/>
                </a:solidFill>
                <a:latin typeface="Inter" pitchFamily="34" charset="0"/>
                <a:ea typeface="Inter" pitchFamily="34" charset="-122"/>
                <a:cs typeface="Inter" pitchFamily="34" charset="-120"/>
              </a:rPr>
              <a:t>An end-to-end data analytics project transforming raw customer data into actionable business insights</a:t>
            </a:r>
            <a:endParaRPr lang="en-US" sz="1550" dirty="0"/>
          </a:p>
        </p:txBody>
      </p:sp>
      <p:sp>
        <p:nvSpPr>
          <p:cNvPr id="5" name="Text 2"/>
          <p:cNvSpPr/>
          <p:nvPr/>
        </p:nvSpPr>
        <p:spPr>
          <a:xfrm>
            <a:off x="6280190" y="5464135"/>
            <a:ext cx="7556421" cy="317540"/>
          </a:xfrm>
          <a:prstGeom prst="rect">
            <a:avLst/>
          </a:prstGeom>
          <a:noFill/>
          <a:ln/>
        </p:spPr>
        <p:txBody>
          <a:bodyPr wrap="none" lIns="0" tIns="0" rIns="0" bIns="0" rtlCol="0" anchor="t"/>
          <a:lstStyle/>
          <a:p>
            <a:pPr marL="0" indent="0" algn="l">
              <a:lnSpc>
                <a:spcPts val="2500"/>
              </a:lnSpc>
              <a:buNone/>
            </a:pPr>
            <a:r>
              <a:rPr lang="en-US" sz="1550" b="1" dirty="0">
                <a:solidFill>
                  <a:srgbClr val="2C2926"/>
                </a:solidFill>
                <a:latin typeface="Inter" pitchFamily="34" charset="0"/>
                <a:ea typeface="Inter" pitchFamily="34" charset="-122"/>
                <a:cs typeface="Inter" pitchFamily="34" charset="-120"/>
              </a:rPr>
              <a:t>Tools Used:</a:t>
            </a:r>
            <a:r>
              <a:rPr lang="en-US" sz="1550" dirty="0">
                <a:solidFill>
                  <a:srgbClr val="2C2926"/>
                </a:solidFill>
                <a:latin typeface="Inter" pitchFamily="34" charset="0"/>
                <a:ea typeface="Inter" pitchFamily="34" charset="-122"/>
                <a:cs typeface="Inter" pitchFamily="34" charset="-120"/>
              </a:rPr>
              <a:t> Python • SQL • Power BI • Gamma AI</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36752"/>
            <a:ext cx="5642610" cy="620078"/>
          </a:xfrm>
          <a:prstGeom prst="rect">
            <a:avLst/>
          </a:prstGeom>
          <a:noFill/>
          <a:ln/>
        </p:spPr>
        <p:txBody>
          <a:bodyPr wrap="none" lIns="0" tIns="0" rIns="0" bIns="0" rtlCol="0" anchor="t"/>
          <a:lstStyle/>
          <a:p>
            <a:pPr marL="0" indent="0" algn="l">
              <a:lnSpc>
                <a:spcPts val="4850"/>
              </a:lnSpc>
              <a:buNone/>
            </a:pPr>
            <a:r>
              <a:rPr lang="en-US" sz="3900" dirty="0">
                <a:solidFill>
                  <a:srgbClr val="2C2926"/>
                </a:solidFill>
                <a:latin typeface="Bricolage Grotesque Semi Bold" pitchFamily="34" charset="0"/>
                <a:ea typeface="Bricolage Grotesque Semi Bold" pitchFamily="34" charset="-122"/>
                <a:cs typeface="Bricolage Grotesque Semi Bold" pitchFamily="34" charset="-120"/>
              </a:rPr>
              <a:t>The Business Challenge</a:t>
            </a:r>
            <a:endParaRPr lang="en-US" sz="3900" dirty="0"/>
          </a:p>
        </p:txBody>
      </p:sp>
      <p:sp>
        <p:nvSpPr>
          <p:cNvPr id="3" name="Text 1"/>
          <p:cNvSpPr/>
          <p:nvPr/>
        </p:nvSpPr>
        <p:spPr>
          <a:xfrm>
            <a:off x="793790" y="2752844"/>
            <a:ext cx="7632025" cy="744141"/>
          </a:xfrm>
          <a:prstGeom prst="rect">
            <a:avLst/>
          </a:prstGeom>
          <a:noFill/>
          <a:ln/>
        </p:spPr>
        <p:txBody>
          <a:bodyPr wrap="square" lIns="0" tIns="0" rIns="0" bIns="0" rtlCol="0" anchor="t"/>
          <a:lstStyle/>
          <a:p>
            <a:pPr marL="0" indent="0" algn="l">
              <a:lnSpc>
                <a:spcPts val="2900"/>
              </a:lnSpc>
              <a:buNone/>
            </a:pPr>
            <a:r>
              <a:rPr lang="en-US" sz="2300" dirty="0">
                <a:solidFill>
                  <a:srgbClr val="2C2926"/>
                </a:solidFill>
                <a:latin typeface="Bricolage Grotesque Semi Bold" pitchFamily="34" charset="0"/>
                <a:ea typeface="Bricolage Grotesque Semi Bold" pitchFamily="34" charset="-122"/>
                <a:cs typeface="Bricolage Grotesque Semi Bold" pitchFamily="34" charset="-120"/>
              </a:rPr>
              <a:t>Understanding Customer Behaviour in a Competitive Market</a:t>
            </a:r>
            <a:endParaRPr lang="en-US" sz="2300" dirty="0"/>
          </a:p>
        </p:txBody>
      </p:sp>
      <p:sp>
        <p:nvSpPr>
          <p:cNvPr id="4" name="Text 2"/>
          <p:cNvSpPr/>
          <p:nvPr/>
        </p:nvSpPr>
        <p:spPr>
          <a:xfrm>
            <a:off x="793790" y="3695343"/>
            <a:ext cx="7632025" cy="1270159"/>
          </a:xfrm>
          <a:prstGeom prst="rect">
            <a:avLst/>
          </a:prstGeom>
          <a:noFill/>
          <a:ln/>
        </p:spPr>
        <p:txBody>
          <a:bodyPr wrap="square" lIns="0" tIns="0" rIns="0" bIns="0" rtlCol="0" anchor="t"/>
          <a:lstStyle/>
          <a:p>
            <a:pPr marL="0" indent="0" algn="l">
              <a:lnSpc>
                <a:spcPts val="2500"/>
              </a:lnSpc>
              <a:buNone/>
            </a:pPr>
            <a:r>
              <a:rPr lang="en-US" sz="1550" dirty="0">
                <a:solidFill>
                  <a:srgbClr val="2C2926"/>
                </a:solidFill>
                <a:latin typeface="Inter" pitchFamily="34" charset="0"/>
                <a:ea typeface="Inter" pitchFamily="34" charset="-122"/>
                <a:cs typeface="Inter" pitchFamily="34" charset="-120"/>
              </a:rPr>
              <a:t>In today's rapidly evolving retail landscape, businesses face significant challenges in understanding what drives customer purchasing decisions. Without clear insights into customer behaviour patterns, companies struggle to optimize their marketing strategies, inventory management, and revenue growth initiatives.</a:t>
            </a:r>
            <a:endParaRPr lang="en-US" sz="1550" dirty="0"/>
          </a:p>
        </p:txBody>
      </p:sp>
      <p:sp>
        <p:nvSpPr>
          <p:cNvPr id="5" name="Text 3"/>
          <p:cNvSpPr/>
          <p:nvPr/>
        </p:nvSpPr>
        <p:spPr>
          <a:xfrm>
            <a:off x="793790" y="5144095"/>
            <a:ext cx="7632025" cy="1270159"/>
          </a:xfrm>
          <a:prstGeom prst="rect">
            <a:avLst/>
          </a:prstGeom>
          <a:noFill/>
          <a:ln/>
        </p:spPr>
        <p:txBody>
          <a:bodyPr wrap="square" lIns="0" tIns="0" rIns="0" bIns="0" rtlCol="0" anchor="t"/>
          <a:lstStyle/>
          <a:p>
            <a:pPr marL="0" indent="0" algn="l">
              <a:lnSpc>
                <a:spcPts val="2500"/>
              </a:lnSpc>
              <a:buNone/>
            </a:pPr>
            <a:r>
              <a:rPr lang="en-US" sz="1550" dirty="0">
                <a:solidFill>
                  <a:srgbClr val="2C2926"/>
                </a:solidFill>
                <a:latin typeface="Inter" pitchFamily="34" charset="0"/>
                <a:ea typeface="Inter" pitchFamily="34" charset="-122"/>
                <a:cs typeface="Inter" pitchFamily="34" charset="-120"/>
              </a:rPr>
              <a:t>Organizations need a comprehensive analytical framework to decode customer preferences, identify high-value segments, and uncover hidden trends that influence purchasing behaviour. This project addresses these critical business needs through systematic data analysis.</a:t>
            </a:r>
            <a:endParaRPr lang="en-US" sz="1550" dirty="0"/>
          </a:p>
        </p:txBody>
      </p:sp>
      <p:sp>
        <p:nvSpPr>
          <p:cNvPr id="6" name="Shape 4"/>
          <p:cNvSpPr/>
          <p:nvPr/>
        </p:nvSpPr>
        <p:spPr>
          <a:xfrm>
            <a:off x="8917543" y="2777728"/>
            <a:ext cx="4926568" cy="2398871"/>
          </a:xfrm>
          <a:prstGeom prst="roundRect">
            <a:avLst>
              <a:gd name="adj" fmla="val 3475"/>
            </a:avLst>
          </a:prstGeom>
          <a:solidFill>
            <a:srgbClr val="FFFFFF"/>
          </a:solidFill>
          <a:ln w="7620">
            <a:solidFill>
              <a:srgbClr val="F8ECD3"/>
            </a:solidFill>
            <a:prstDash val="solid"/>
          </a:ln>
        </p:spPr>
      </p:sp>
      <p:sp>
        <p:nvSpPr>
          <p:cNvPr id="7" name="Text 5"/>
          <p:cNvSpPr/>
          <p:nvPr/>
        </p:nvSpPr>
        <p:spPr>
          <a:xfrm>
            <a:off x="9123521" y="2983706"/>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2C2926"/>
                </a:solidFill>
                <a:latin typeface="Bricolage Grotesque Semi Bold" pitchFamily="34" charset="0"/>
                <a:ea typeface="Bricolage Grotesque Semi Bold" pitchFamily="34" charset="-122"/>
                <a:cs typeface="Bricolage Grotesque Semi Bold" pitchFamily="34" charset="-120"/>
              </a:rPr>
              <a:t>Key Questions</a:t>
            </a:r>
            <a:endParaRPr lang="en-US" sz="1950" dirty="0"/>
          </a:p>
        </p:txBody>
      </p:sp>
      <p:sp>
        <p:nvSpPr>
          <p:cNvPr id="8" name="Text 6"/>
          <p:cNvSpPr/>
          <p:nvPr/>
        </p:nvSpPr>
        <p:spPr>
          <a:xfrm>
            <a:off x="9123521" y="3492222"/>
            <a:ext cx="4514612"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C2926"/>
                </a:solidFill>
                <a:latin typeface="Inter" pitchFamily="34" charset="0"/>
                <a:ea typeface="Inter" pitchFamily="34" charset="-122"/>
                <a:cs typeface="Inter" pitchFamily="34" charset="-120"/>
              </a:rPr>
              <a:t>Who are our most valuable customers?</a:t>
            </a:r>
            <a:endParaRPr lang="en-US" sz="1550" dirty="0"/>
          </a:p>
        </p:txBody>
      </p:sp>
      <p:sp>
        <p:nvSpPr>
          <p:cNvPr id="9" name="Text 7"/>
          <p:cNvSpPr/>
          <p:nvPr/>
        </p:nvSpPr>
        <p:spPr>
          <a:xfrm>
            <a:off x="9123521" y="3879175"/>
            <a:ext cx="4514612"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C2926"/>
                </a:solidFill>
                <a:latin typeface="Inter" pitchFamily="34" charset="0"/>
                <a:ea typeface="Inter" pitchFamily="34" charset="-122"/>
                <a:cs typeface="Inter" pitchFamily="34" charset="-120"/>
              </a:rPr>
              <a:t>What drives purchase decisions?</a:t>
            </a:r>
            <a:endParaRPr lang="en-US" sz="1550" dirty="0"/>
          </a:p>
        </p:txBody>
      </p:sp>
      <p:sp>
        <p:nvSpPr>
          <p:cNvPr id="10" name="Text 8"/>
          <p:cNvSpPr/>
          <p:nvPr/>
        </p:nvSpPr>
        <p:spPr>
          <a:xfrm>
            <a:off x="9123521" y="4266128"/>
            <a:ext cx="4514612"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C2926"/>
                </a:solidFill>
                <a:latin typeface="Inter" pitchFamily="34" charset="0"/>
                <a:ea typeface="Inter" pitchFamily="34" charset="-122"/>
                <a:cs typeface="Inter" pitchFamily="34" charset="-120"/>
              </a:rPr>
              <a:t>When do customers shop most?</a:t>
            </a:r>
            <a:endParaRPr lang="en-US" sz="1550" dirty="0"/>
          </a:p>
        </p:txBody>
      </p:sp>
      <p:sp>
        <p:nvSpPr>
          <p:cNvPr id="11" name="Text 9"/>
          <p:cNvSpPr/>
          <p:nvPr/>
        </p:nvSpPr>
        <p:spPr>
          <a:xfrm>
            <a:off x="9123521" y="4653082"/>
            <a:ext cx="4514612"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C2926"/>
                </a:solidFill>
                <a:latin typeface="Inter" pitchFamily="34" charset="0"/>
                <a:ea typeface="Inter" pitchFamily="34" charset="-122"/>
                <a:cs typeface="Inter" pitchFamily="34" charset="-120"/>
              </a:rPr>
              <a:t>Which products generate highest revenue?</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35434"/>
          </a:xfrm>
          <a:prstGeom prst="rect">
            <a:avLst/>
          </a:prstGeom>
        </p:spPr>
      </p:pic>
      <p:sp>
        <p:nvSpPr>
          <p:cNvPr id="3" name="Text 0"/>
          <p:cNvSpPr/>
          <p:nvPr/>
        </p:nvSpPr>
        <p:spPr>
          <a:xfrm>
            <a:off x="6044684" y="383858"/>
            <a:ext cx="3489960" cy="436126"/>
          </a:xfrm>
          <a:prstGeom prst="rect">
            <a:avLst/>
          </a:prstGeom>
          <a:noFill/>
          <a:ln/>
        </p:spPr>
        <p:txBody>
          <a:bodyPr wrap="none" lIns="0" tIns="0" rIns="0" bIns="0" rtlCol="0" anchor="t"/>
          <a:lstStyle/>
          <a:p>
            <a:pPr marL="0" indent="0" algn="l">
              <a:lnSpc>
                <a:spcPts val="3400"/>
              </a:lnSpc>
              <a:buNone/>
            </a:pPr>
            <a:r>
              <a:rPr lang="en-US" sz="2700" dirty="0">
                <a:solidFill>
                  <a:srgbClr val="2C2926"/>
                </a:solidFill>
                <a:latin typeface="Bricolage Grotesque Semi Bold" pitchFamily="34" charset="0"/>
                <a:ea typeface="Bricolage Grotesque Semi Bold" pitchFamily="34" charset="-122"/>
                <a:cs typeface="Bricolage Grotesque Semi Bold" pitchFamily="34" charset="-120"/>
              </a:rPr>
              <a:t>Project Objectives</a:t>
            </a:r>
            <a:endParaRPr lang="en-US" sz="2700" dirty="0"/>
          </a:p>
        </p:txBody>
      </p:sp>
      <p:sp>
        <p:nvSpPr>
          <p:cNvPr id="4" name="Shape 1"/>
          <p:cNvSpPr/>
          <p:nvPr/>
        </p:nvSpPr>
        <p:spPr>
          <a:xfrm>
            <a:off x="6044684" y="1029295"/>
            <a:ext cx="8027432" cy="1600914"/>
          </a:xfrm>
          <a:prstGeom prst="roundRect">
            <a:avLst>
              <a:gd name="adj" fmla="val 3662"/>
            </a:avLst>
          </a:prstGeom>
          <a:solidFill>
            <a:srgbClr val="FFFFFF"/>
          </a:solidFill>
          <a:ln w="7620">
            <a:solidFill>
              <a:srgbClr val="F8ECD3"/>
            </a:solidFill>
            <a:prstDash val="solid"/>
          </a:ln>
        </p:spPr>
      </p:sp>
      <p:pic>
        <p:nvPicPr>
          <p:cNvPr id="5" name="Image 1" descr="preencoded.png"/>
          <p:cNvPicPr>
            <a:picLocks noChangeAspect="1"/>
          </p:cNvPicPr>
          <p:nvPr/>
        </p:nvPicPr>
        <p:blipFill>
          <a:blip r:embed="rId4"/>
          <a:stretch>
            <a:fillRect/>
          </a:stretch>
        </p:blipFill>
        <p:spPr>
          <a:xfrm>
            <a:off x="6191845" y="1176457"/>
            <a:ext cx="418743" cy="418743"/>
          </a:xfrm>
          <a:prstGeom prst="rect">
            <a:avLst/>
          </a:prstGeom>
        </p:spPr>
      </p:pic>
      <p:pic>
        <p:nvPicPr>
          <p:cNvPr id="6" name="Image 2" descr="preencoded.png"/>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6306979" y="1291590"/>
            <a:ext cx="188357" cy="188357"/>
          </a:xfrm>
          <a:prstGeom prst="rect">
            <a:avLst/>
          </a:prstGeom>
        </p:spPr>
      </p:pic>
      <p:sp>
        <p:nvSpPr>
          <p:cNvPr id="7" name="Text 2"/>
          <p:cNvSpPr/>
          <p:nvPr/>
        </p:nvSpPr>
        <p:spPr>
          <a:xfrm>
            <a:off x="6191845" y="1734741"/>
            <a:ext cx="2068592" cy="218123"/>
          </a:xfrm>
          <a:prstGeom prst="rect">
            <a:avLst/>
          </a:prstGeom>
          <a:noFill/>
          <a:ln/>
        </p:spPr>
        <p:txBody>
          <a:bodyPr wrap="none" lIns="0" tIns="0" rIns="0" bIns="0" rtlCol="0" anchor="t"/>
          <a:lstStyle/>
          <a:p>
            <a:pPr marL="0" indent="0" algn="l">
              <a:lnSpc>
                <a:spcPts val="1700"/>
              </a:lnSpc>
              <a:buNone/>
            </a:pPr>
            <a:r>
              <a:rPr lang="en-US" sz="1350" dirty="0">
                <a:solidFill>
                  <a:srgbClr val="2C2926"/>
                </a:solidFill>
                <a:latin typeface="Bricolage Grotesque Semi Bold" pitchFamily="34" charset="0"/>
                <a:ea typeface="Bricolage Grotesque Semi Bold" pitchFamily="34" charset="-122"/>
                <a:cs typeface="Bricolage Grotesque Semi Bold" pitchFamily="34" charset="-120"/>
              </a:rPr>
              <a:t>Identify Revenue Drivers</a:t>
            </a:r>
            <a:endParaRPr lang="en-US" sz="1350" dirty="0"/>
          </a:p>
        </p:txBody>
      </p:sp>
      <p:sp>
        <p:nvSpPr>
          <p:cNvPr id="8" name="Text 3"/>
          <p:cNvSpPr/>
          <p:nvPr/>
        </p:nvSpPr>
        <p:spPr>
          <a:xfrm>
            <a:off x="6191845" y="2036564"/>
            <a:ext cx="7733109" cy="446484"/>
          </a:xfrm>
          <a:prstGeom prst="rect">
            <a:avLst/>
          </a:prstGeom>
          <a:noFill/>
          <a:ln/>
        </p:spPr>
        <p:txBody>
          <a:bodyPr wrap="square" lIns="0" tIns="0" rIns="0" bIns="0" rtlCol="0" anchor="t"/>
          <a:lstStyle/>
          <a:p>
            <a:pPr marL="0" indent="0" algn="l">
              <a:lnSpc>
                <a:spcPts val="1750"/>
              </a:lnSpc>
              <a:buNone/>
            </a:pPr>
            <a:r>
              <a:rPr lang="en-US" sz="1050" dirty="0">
                <a:solidFill>
                  <a:srgbClr val="2C2926"/>
                </a:solidFill>
                <a:latin typeface="Inter" pitchFamily="34" charset="0"/>
                <a:ea typeface="Inter" pitchFamily="34" charset="-122"/>
                <a:cs typeface="Inter" pitchFamily="34" charset="-120"/>
              </a:rPr>
              <a:t>Analyze product categories, customer segments, and seasonal trends that contribute most significantly to overall business revenue</a:t>
            </a:r>
            <a:endParaRPr lang="en-US" sz="1050" dirty="0"/>
          </a:p>
        </p:txBody>
      </p:sp>
      <p:sp>
        <p:nvSpPr>
          <p:cNvPr id="9" name="Shape 4"/>
          <p:cNvSpPr/>
          <p:nvPr/>
        </p:nvSpPr>
        <p:spPr>
          <a:xfrm>
            <a:off x="6044684" y="2769751"/>
            <a:ext cx="8027432" cy="1600914"/>
          </a:xfrm>
          <a:prstGeom prst="roundRect">
            <a:avLst>
              <a:gd name="adj" fmla="val 3662"/>
            </a:avLst>
          </a:prstGeom>
          <a:solidFill>
            <a:srgbClr val="FFFFFF"/>
          </a:solidFill>
          <a:ln w="7620">
            <a:solidFill>
              <a:srgbClr val="F8ECD3"/>
            </a:solidFill>
            <a:prstDash val="solid"/>
          </a:ln>
        </p:spPr>
      </p:sp>
      <p:pic>
        <p:nvPicPr>
          <p:cNvPr id="10" name="Image 3" descr="preencoded.png"/>
          <p:cNvPicPr>
            <a:picLocks noChangeAspect="1"/>
          </p:cNvPicPr>
          <p:nvPr/>
        </p:nvPicPr>
        <p:blipFill>
          <a:blip r:embed="rId7"/>
          <a:stretch>
            <a:fillRect/>
          </a:stretch>
        </p:blipFill>
        <p:spPr>
          <a:xfrm>
            <a:off x="6191845" y="2916912"/>
            <a:ext cx="418743" cy="418743"/>
          </a:xfrm>
          <a:prstGeom prst="rect">
            <a:avLst/>
          </a:prstGeom>
        </p:spPr>
      </p:pic>
      <p:pic>
        <p:nvPicPr>
          <p:cNvPr id="11" name="Image 4" descr="preencoded.png"/>
          <p:cNvPicPr>
            <a:picLocks noChangeAspect="1"/>
          </p:cNvPicPr>
          <p:nvPr/>
        </p:nvPicPr>
        <p:blipFill>
          <a:blip r:embed="rId5">
            <a:extLst>
              <a:ext uri="{96DAC541-7B7A-43D3-8B79-37D633B846F1}">
                <asvg:svgBlip xmlns:asvg="http://schemas.microsoft.com/office/drawing/2016/SVG/main" xmlns="" r:embed="rId8"/>
              </a:ext>
            </a:extLst>
          </a:blip>
          <a:stretch>
            <a:fillRect/>
          </a:stretch>
        </p:blipFill>
        <p:spPr>
          <a:xfrm>
            <a:off x="6306979" y="3032046"/>
            <a:ext cx="188357" cy="188357"/>
          </a:xfrm>
          <a:prstGeom prst="rect">
            <a:avLst/>
          </a:prstGeom>
        </p:spPr>
      </p:pic>
      <p:sp>
        <p:nvSpPr>
          <p:cNvPr id="12" name="Text 5"/>
          <p:cNvSpPr/>
          <p:nvPr/>
        </p:nvSpPr>
        <p:spPr>
          <a:xfrm>
            <a:off x="6191845" y="3475196"/>
            <a:ext cx="1744980" cy="218123"/>
          </a:xfrm>
          <a:prstGeom prst="rect">
            <a:avLst/>
          </a:prstGeom>
          <a:noFill/>
          <a:ln/>
        </p:spPr>
        <p:txBody>
          <a:bodyPr wrap="none" lIns="0" tIns="0" rIns="0" bIns="0" rtlCol="0" anchor="t"/>
          <a:lstStyle/>
          <a:p>
            <a:pPr marL="0" indent="0" algn="l">
              <a:lnSpc>
                <a:spcPts val="1700"/>
              </a:lnSpc>
              <a:buNone/>
            </a:pPr>
            <a:r>
              <a:rPr lang="en-US" sz="1350" dirty="0">
                <a:solidFill>
                  <a:srgbClr val="2C2926"/>
                </a:solidFill>
                <a:latin typeface="Bricolage Grotesque Semi Bold" pitchFamily="34" charset="0"/>
                <a:ea typeface="Bricolage Grotesque Semi Bold" pitchFamily="34" charset="-122"/>
                <a:cs typeface="Bricolage Grotesque Semi Bold" pitchFamily="34" charset="-120"/>
              </a:rPr>
              <a:t>Segment Customers</a:t>
            </a:r>
            <a:endParaRPr lang="en-US" sz="1350" dirty="0"/>
          </a:p>
        </p:txBody>
      </p:sp>
      <p:sp>
        <p:nvSpPr>
          <p:cNvPr id="13" name="Text 6"/>
          <p:cNvSpPr/>
          <p:nvPr/>
        </p:nvSpPr>
        <p:spPr>
          <a:xfrm>
            <a:off x="6191845" y="3777020"/>
            <a:ext cx="7733109" cy="446484"/>
          </a:xfrm>
          <a:prstGeom prst="rect">
            <a:avLst/>
          </a:prstGeom>
          <a:noFill/>
          <a:ln/>
        </p:spPr>
        <p:txBody>
          <a:bodyPr wrap="square" lIns="0" tIns="0" rIns="0" bIns="0" rtlCol="0" anchor="t"/>
          <a:lstStyle/>
          <a:p>
            <a:pPr marL="0" indent="0" algn="l">
              <a:lnSpc>
                <a:spcPts val="1750"/>
              </a:lnSpc>
              <a:buNone/>
            </a:pPr>
            <a:r>
              <a:rPr lang="en-US" sz="1050" dirty="0">
                <a:solidFill>
                  <a:srgbClr val="2C2926"/>
                </a:solidFill>
                <a:latin typeface="Inter" pitchFamily="34" charset="0"/>
                <a:ea typeface="Inter" pitchFamily="34" charset="-122"/>
                <a:cs typeface="Inter" pitchFamily="34" charset="-120"/>
              </a:rPr>
              <a:t>Profile customers based on demographics, purchase behaviour, and value contribution to enable targeted marketing strategies</a:t>
            </a:r>
            <a:endParaRPr lang="en-US" sz="1050" dirty="0"/>
          </a:p>
        </p:txBody>
      </p:sp>
      <p:sp>
        <p:nvSpPr>
          <p:cNvPr id="14" name="Shape 7"/>
          <p:cNvSpPr/>
          <p:nvPr/>
        </p:nvSpPr>
        <p:spPr>
          <a:xfrm>
            <a:off x="6044684" y="4510207"/>
            <a:ext cx="8027432" cy="1600914"/>
          </a:xfrm>
          <a:prstGeom prst="roundRect">
            <a:avLst>
              <a:gd name="adj" fmla="val 3662"/>
            </a:avLst>
          </a:prstGeom>
          <a:solidFill>
            <a:srgbClr val="FFFFFF"/>
          </a:solidFill>
          <a:ln w="7620">
            <a:solidFill>
              <a:srgbClr val="F8ECD3"/>
            </a:solidFill>
            <a:prstDash val="solid"/>
          </a:ln>
        </p:spPr>
      </p:sp>
      <p:pic>
        <p:nvPicPr>
          <p:cNvPr id="15" name="Image 5" descr="preencoded.png"/>
          <p:cNvPicPr>
            <a:picLocks noChangeAspect="1"/>
          </p:cNvPicPr>
          <p:nvPr/>
        </p:nvPicPr>
        <p:blipFill>
          <a:blip r:embed="rId9"/>
          <a:stretch>
            <a:fillRect/>
          </a:stretch>
        </p:blipFill>
        <p:spPr>
          <a:xfrm>
            <a:off x="6191845" y="4657368"/>
            <a:ext cx="418743" cy="418743"/>
          </a:xfrm>
          <a:prstGeom prst="rect">
            <a:avLst/>
          </a:prstGeom>
        </p:spPr>
      </p:pic>
      <p:pic>
        <p:nvPicPr>
          <p:cNvPr id="16" name="Image 6" descr="preencoded.png"/>
          <p:cNvPicPr>
            <a:picLocks noChangeAspect="1"/>
          </p:cNvPicPr>
          <p:nvPr/>
        </p:nvPicPr>
        <p:blipFill>
          <a:blip r:embed="rId5">
            <a:extLst>
              <a:ext uri="{96DAC541-7B7A-43D3-8B79-37D633B846F1}">
                <asvg:svgBlip xmlns:asvg="http://schemas.microsoft.com/office/drawing/2016/SVG/main" xmlns="" r:embed="rId10"/>
              </a:ext>
            </a:extLst>
          </a:blip>
          <a:stretch>
            <a:fillRect/>
          </a:stretch>
        </p:blipFill>
        <p:spPr>
          <a:xfrm>
            <a:off x="6306979" y="4772501"/>
            <a:ext cx="188357" cy="188357"/>
          </a:xfrm>
          <a:prstGeom prst="rect">
            <a:avLst/>
          </a:prstGeom>
        </p:spPr>
      </p:pic>
      <p:sp>
        <p:nvSpPr>
          <p:cNvPr id="17" name="Text 8"/>
          <p:cNvSpPr/>
          <p:nvPr/>
        </p:nvSpPr>
        <p:spPr>
          <a:xfrm>
            <a:off x="6191845" y="5215652"/>
            <a:ext cx="1744980" cy="218123"/>
          </a:xfrm>
          <a:prstGeom prst="rect">
            <a:avLst/>
          </a:prstGeom>
          <a:noFill/>
          <a:ln/>
        </p:spPr>
        <p:txBody>
          <a:bodyPr wrap="none" lIns="0" tIns="0" rIns="0" bIns="0" rtlCol="0" anchor="t"/>
          <a:lstStyle/>
          <a:p>
            <a:pPr marL="0" indent="0" algn="l">
              <a:lnSpc>
                <a:spcPts val="1700"/>
              </a:lnSpc>
              <a:buNone/>
            </a:pPr>
            <a:r>
              <a:rPr lang="en-US" sz="1350" dirty="0">
                <a:solidFill>
                  <a:srgbClr val="2C2926"/>
                </a:solidFill>
                <a:latin typeface="Bricolage Grotesque Semi Bold" pitchFamily="34" charset="0"/>
                <a:ea typeface="Bricolage Grotesque Semi Bold" pitchFamily="34" charset="-122"/>
                <a:cs typeface="Bricolage Grotesque Semi Bold" pitchFamily="34" charset="-120"/>
              </a:rPr>
              <a:t>Uncover Patterns</a:t>
            </a:r>
            <a:endParaRPr lang="en-US" sz="1350" dirty="0"/>
          </a:p>
        </p:txBody>
      </p:sp>
      <p:sp>
        <p:nvSpPr>
          <p:cNvPr id="18" name="Text 9"/>
          <p:cNvSpPr/>
          <p:nvPr/>
        </p:nvSpPr>
        <p:spPr>
          <a:xfrm>
            <a:off x="6191845" y="5517475"/>
            <a:ext cx="7733109" cy="446484"/>
          </a:xfrm>
          <a:prstGeom prst="rect">
            <a:avLst/>
          </a:prstGeom>
          <a:noFill/>
          <a:ln/>
        </p:spPr>
        <p:txBody>
          <a:bodyPr wrap="square" lIns="0" tIns="0" rIns="0" bIns="0" rtlCol="0" anchor="t"/>
          <a:lstStyle/>
          <a:p>
            <a:pPr marL="0" indent="0" algn="l">
              <a:lnSpc>
                <a:spcPts val="1750"/>
              </a:lnSpc>
              <a:buNone/>
            </a:pPr>
            <a:r>
              <a:rPr lang="en-US" sz="1050" dirty="0">
                <a:solidFill>
                  <a:srgbClr val="2C2926"/>
                </a:solidFill>
                <a:latin typeface="Inter" pitchFamily="34" charset="0"/>
                <a:ea typeface="Inter" pitchFamily="34" charset="-122"/>
                <a:cs typeface="Inter" pitchFamily="34" charset="-120"/>
              </a:rPr>
              <a:t>Discover hidden trends in shopping behaviour, purchase timing, and product preferences to inform business decisions</a:t>
            </a:r>
            <a:endParaRPr lang="en-US" sz="1050" dirty="0"/>
          </a:p>
        </p:txBody>
      </p:sp>
      <p:sp>
        <p:nvSpPr>
          <p:cNvPr id="19" name="Shape 10"/>
          <p:cNvSpPr/>
          <p:nvPr/>
        </p:nvSpPr>
        <p:spPr>
          <a:xfrm>
            <a:off x="6044684" y="6250662"/>
            <a:ext cx="8027432" cy="1600914"/>
          </a:xfrm>
          <a:prstGeom prst="roundRect">
            <a:avLst>
              <a:gd name="adj" fmla="val 3662"/>
            </a:avLst>
          </a:prstGeom>
          <a:solidFill>
            <a:srgbClr val="FFFFFF"/>
          </a:solidFill>
          <a:ln w="7620">
            <a:solidFill>
              <a:srgbClr val="F8ECD3"/>
            </a:solidFill>
            <a:prstDash val="solid"/>
          </a:ln>
        </p:spPr>
      </p:sp>
      <p:pic>
        <p:nvPicPr>
          <p:cNvPr id="20" name="Image 7" descr="preencoded.png"/>
          <p:cNvPicPr>
            <a:picLocks noChangeAspect="1"/>
          </p:cNvPicPr>
          <p:nvPr/>
        </p:nvPicPr>
        <p:blipFill>
          <a:blip r:embed="rId11"/>
          <a:stretch>
            <a:fillRect/>
          </a:stretch>
        </p:blipFill>
        <p:spPr>
          <a:xfrm>
            <a:off x="6191845" y="6397823"/>
            <a:ext cx="418743" cy="418743"/>
          </a:xfrm>
          <a:prstGeom prst="rect">
            <a:avLst/>
          </a:prstGeom>
        </p:spPr>
      </p:pic>
      <p:pic>
        <p:nvPicPr>
          <p:cNvPr id="21" name="Image 8" descr="preencoded.png"/>
          <p:cNvPicPr>
            <a:picLocks noChangeAspect="1"/>
          </p:cNvPicPr>
          <p:nvPr/>
        </p:nvPicPr>
        <p:blipFill>
          <a:blip r:embed="rId5">
            <a:extLst>
              <a:ext uri="{96DAC541-7B7A-43D3-8B79-37D633B846F1}">
                <asvg:svgBlip xmlns:asvg="http://schemas.microsoft.com/office/drawing/2016/SVG/main" xmlns="" r:embed="rId13"/>
              </a:ext>
            </a:extLst>
          </a:blip>
          <a:stretch>
            <a:fillRect/>
          </a:stretch>
        </p:blipFill>
        <p:spPr>
          <a:xfrm>
            <a:off x="6306979" y="6512957"/>
            <a:ext cx="188357" cy="188357"/>
          </a:xfrm>
          <a:prstGeom prst="rect">
            <a:avLst/>
          </a:prstGeom>
        </p:spPr>
      </p:pic>
      <p:sp>
        <p:nvSpPr>
          <p:cNvPr id="22" name="Text 11"/>
          <p:cNvSpPr/>
          <p:nvPr/>
        </p:nvSpPr>
        <p:spPr>
          <a:xfrm>
            <a:off x="6191845" y="6956108"/>
            <a:ext cx="1744980" cy="218123"/>
          </a:xfrm>
          <a:prstGeom prst="rect">
            <a:avLst/>
          </a:prstGeom>
          <a:noFill/>
          <a:ln/>
        </p:spPr>
        <p:txBody>
          <a:bodyPr wrap="none" lIns="0" tIns="0" rIns="0" bIns="0" rtlCol="0" anchor="t"/>
          <a:lstStyle/>
          <a:p>
            <a:pPr marL="0" indent="0" algn="l">
              <a:lnSpc>
                <a:spcPts val="1700"/>
              </a:lnSpc>
              <a:buNone/>
            </a:pPr>
            <a:r>
              <a:rPr lang="en-US" sz="1350" dirty="0">
                <a:solidFill>
                  <a:srgbClr val="2C2926"/>
                </a:solidFill>
                <a:latin typeface="Bricolage Grotesque Semi Bold" pitchFamily="34" charset="0"/>
                <a:ea typeface="Bricolage Grotesque Semi Bold" pitchFamily="34" charset="-122"/>
                <a:cs typeface="Bricolage Grotesque Semi Bold" pitchFamily="34" charset="-120"/>
              </a:rPr>
              <a:t>Provide Insights</a:t>
            </a:r>
            <a:endParaRPr lang="en-US" sz="1350" dirty="0"/>
          </a:p>
        </p:txBody>
      </p:sp>
      <p:sp>
        <p:nvSpPr>
          <p:cNvPr id="23" name="Text 12"/>
          <p:cNvSpPr/>
          <p:nvPr/>
        </p:nvSpPr>
        <p:spPr>
          <a:xfrm>
            <a:off x="6191845" y="7257931"/>
            <a:ext cx="7733109" cy="446484"/>
          </a:xfrm>
          <a:prstGeom prst="rect">
            <a:avLst/>
          </a:prstGeom>
          <a:noFill/>
          <a:ln/>
        </p:spPr>
        <p:txBody>
          <a:bodyPr wrap="square" lIns="0" tIns="0" rIns="0" bIns="0" rtlCol="0" anchor="t"/>
          <a:lstStyle/>
          <a:p>
            <a:pPr marL="0" indent="0" algn="l">
              <a:lnSpc>
                <a:spcPts val="1750"/>
              </a:lnSpc>
              <a:buNone/>
            </a:pPr>
            <a:r>
              <a:rPr lang="en-US" sz="1050" dirty="0">
                <a:solidFill>
                  <a:srgbClr val="2C2926"/>
                </a:solidFill>
                <a:latin typeface="Inter" pitchFamily="34" charset="0"/>
                <a:ea typeface="Inter" pitchFamily="34" charset="-122"/>
                <a:cs typeface="Inter" pitchFamily="34" charset="-120"/>
              </a:rPr>
              <a:t>Deliver actionable recommendations that directly support strategic planning, inventory optimization, and marketing effectiveness</a:t>
            </a:r>
            <a:endParaRPr lang="en-US" sz="10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32115" y="503277"/>
            <a:ext cx="4576167" cy="572095"/>
          </a:xfrm>
          <a:prstGeom prst="rect">
            <a:avLst/>
          </a:prstGeom>
          <a:noFill/>
          <a:ln/>
        </p:spPr>
        <p:txBody>
          <a:bodyPr wrap="none" lIns="0" tIns="0" rIns="0" bIns="0" rtlCol="0" anchor="t"/>
          <a:lstStyle/>
          <a:p>
            <a:pPr marL="0" indent="0" algn="l">
              <a:lnSpc>
                <a:spcPts val="4500"/>
              </a:lnSpc>
              <a:buNone/>
            </a:pPr>
            <a:r>
              <a:rPr lang="en-US" sz="3600" dirty="0">
                <a:solidFill>
                  <a:srgbClr val="2C2926"/>
                </a:solidFill>
                <a:latin typeface="Bricolage Grotesque Semi Bold" pitchFamily="34" charset="0"/>
                <a:ea typeface="Bricolage Grotesque Semi Bold" pitchFamily="34" charset="-122"/>
                <a:cs typeface="Bricolage Grotesque Semi Bold" pitchFamily="34" charset="-120"/>
              </a:rPr>
              <a:t>Dataset Overview</a:t>
            </a:r>
            <a:endParaRPr lang="en-US" sz="3600" dirty="0"/>
          </a:p>
        </p:txBody>
      </p:sp>
      <p:sp>
        <p:nvSpPr>
          <p:cNvPr id="3" name="Text 1"/>
          <p:cNvSpPr/>
          <p:nvPr/>
        </p:nvSpPr>
        <p:spPr>
          <a:xfrm>
            <a:off x="732115" y="1532930"/>
            <a:ext cx="3310057" cy="343138"/>
          </a:xfrm>
          <a:prstGeom prst="rect">
            <a:avLst/>
          </a:prstGeom>
          <a:noFill/>
          <a:ln/>
        </p:spPr>
        <p:txBody>
          <a:bodyPr wrap="none" lIns="0" tIns="0" rIns="0" bIns="0" rtlCol="0" anchor="t"/>
          <a:lstStyle/>
          <a:p>
            <a:pPr marL="0" indent="0" algn="l">
              <a:lnSpc>
                <a:spcPts val="2700"/>
              </a:lnSpc>
              <a:buNone/>
            </a:pPr>
            <a:r>
              <a:rPr lang="en-US" sz="2150" dirty="0">
                <a:solidFill>
                  <a:srgbClr val="2C2926"/>
                </a:solidFill>
                <a:latin typeface="Bricolage Grotesque Semi Bold" pitchFamily="34" charset="0"/>
                <a:ea typeface="Bricolage Grotesque Semi Bold" pitchFamily="34" charset="-122"/>
                <a:cs typeface="Bricolage Grotesque Semi Bold" pitchFamily="34" charset="-120"/>
              </a:rPr>
              <a:t>Customer Shopping Data</a:t>
            </a:r>
            <a:endParaRPr lang="en-US" sz="2150" dirty="0"/>
          </a:p>
        </p:txBody>
      </p:sp>
      <p:sp>
        <p:nvSpPr>
          <p:cNvPr id="4" name="Text 2"/>
          <p:cNvSpPr/>
          <p:nvPr/>
        </p:nvSpPr>
        <p:spPr>
          <a:xfrm>
            <a:off x="732115" y="2059067"/>
            <a:ext cx="6359843" cy="1463873"/>
          </a:xfrm>
          <a:prstGeom prst="rect">
            <a:avLst/>
          </a:prstGeom>
          <a:noFill/>
          <a:ln/>
        </p:spPr>
        <p:txBody>
          <a:bodyPr wrap="square" lIns="0" tIns="0" rIns="0" bIns="0" rtlCol="0" anchor="t"/>
          <a:lstStyle/>
          <a:p>
            <a:pPr marL="0" indent="0" algn="l">
              <a:lnSpc>
                <a:spcPts val="2300"/>
              </a:lnSpc>
              <a:buNone/>
            </a:pPr>
            <a:r>
              <a:rPr lang="en-US" sz="1400" dirty="0">
                <a:solidFill>
                  <a:srgbClr val="2C2926"/>
                </a:solidFill>
                <a:latin typeface="Inter" pitchFamily="34" charset="0"/>
                <a:ea typeface="Inter" pitchFamily="34" charset="-122"/>
                <a:cs typeface="Inter" pitchFamily="34" charset="-120"/>
              </a:rPr>
              <a:t>The analysis leverages a comprehensive retail dataset containing transactional records from a multi-category retail business. This dataset provides a realistic foundation for understanding customer purchasing patterns across different product categories, demographics, and time periods.</a:t>
            </a:r>
            <a:endParaRPr lang="en-US" sz="1400" dirty="0"/>
          </a:p>
        </p:txBody>
      </p:sp>
      <p:sp>
        <p:nvSpPr>
          <p:cNvPr id="5" name="Shape 3"/>
          <p:cNvSpPr/>
          <p:nvPr/>
        </p:nvSpPr>
        <p:spPr>
          <a:xfrm>
            <a:off x="732115" y="3728799"/>
            <a:ext cx="411837" cy="411837"/>
          </a:xfrm>
          <a:prstGeom prst="roundRect">
            <a:avLst>
              <a:gd name="adj" fmla="val 18668"/>
            </a:avLst>
          </a:prstGeom>
          <a:solidFill>
            <a:srgbClr val="FFFFFF"/>
          </a:solidFill>
          <a:ln w="7620">
            <a:solidFill>
              <a:srgbClr val="F8ECD3"/>
            </a:solidFill>
            <a:prstDash val="solid"/>
          </a:ln>
        </p:spPr>
      </p:sp>
      <p:sp>
        <p:nvSpPr>
          <p:cNvPr id="6" name="Text 4"/>
          <p:cNvSpPr/>
          <p:nvPr/>
        </p:nvSpPr>
        <p:spPr>
          <a:xfrm>
            <a:off x="1326952" y="3791664"/>
            <a:ext cx="2288024" cy="285988"/>
          </a:xfrm>
          <a:prstGeom prst="rect">
            <a:avLst/>
          </a:prstGeom>
          <a:noFill/>
          <a:ln/>
        </p:spPr>
        <p:txBody>
          <a:bodyPr wrap="none" lIns="0" tIns="0" rIns="0" bIns="0" rtlCol="0" anchor="t"/>
          <a:lstStyle/>
          <a:p>
            <a:pPr marL="0" indent="0" algn="l">
              <a:lnSpc>
                <a:spcPts val="2250"/>
              </a:lnSpc>
              <a:buNone/>
            </a:pPr>
            <a:r>
              <a:rPr lang="en-US" sz="1800" dirty="0">
                <a:solidFill>
                  <a:srgbClr val="2C2926"/>
                </a:solidFill>
                <a:latin typeface="Bricolage Grotesque Semi Bold" pitchFamily="34" charset="0"/>
                <a:ea typeface="Bricolage Grotesque Semi Bold" pitchFamily="34" charset="-122"/>
                <a:cs typeface="Bricolage Grotesque Semi Bold" pitchFamily="34" charset="-120"/>
              </a:rPr>
              <a:t>Transaction Details</a:t>
            </a:r>
            <a:endParaRPr lang="en-US" sz="1800" dirty="0"/>
          </a:p>
        </p:txBody>
      </p:sp>
      <p:sp>
        <p:nvSpPr>
          <p:cNvPr id="7" name="Text 5"/>
          <p:cNvSpPr/>
          <p:nvPr/>
        </p:nvSpPr>
        <p:spPr>
          <a:xfrm>
            <a:off x="1326952" y="4260652"/>
            <a:ext cx="5765006" cy="585549"/>
          </a:xfrm>
          <a:prstGeom prst="rect">
            <a:avLst/>
          </a:prstGeom>
          <a:noFill/>
          <a:ln/>
        </p:spPr>
        <p:txBody>
          <a:bodyPr wrap="square" lIns="0" tIns="0" rIns="0" bIns="0" rtlCol="0" anchor="t"/>
          <a:lstStyle/>
          <a:p>
            <a:pPr marL="0" indent="0" algn="l">
              <a:lnSpc>
                <a:spcPts val="2300"/>
              </a:lnSpc>
              <a:buNone/>
            </a:pPr>
            <a:r>
              <a:rPr lang="en-US" sz="1400" dirty="0">
                <a:solidFill>
                  <a:srgbClr val="2C2926"/>
                </a:solidFill>
                <a:latin typeface="Inter" pitchFamily="34" charset="0"/>
                <a:ea typeface="Inter" pitchFamily="34" charset="-122"/>
                <a:cs typeface="Inter" pitchFamily="34" charset="-120"/>
              </a:rPr>
              <a:t>Invoice numbers, purchase dates, product categories, quantities, and prices</a:t>
            </a:r>
            <a:endParaRPr lang="en-US" sz="1400" dirty="0"/>
          </a:p>
        </p:txBody>
      </p:sp>
      <p:sp>
        <p:nvSpPr>
          <p:cNvPr id="8" name="Shape 6"/>
          <p:cNvSpPr/>
          <p:nvPr/>
        </p:nvSpPr>
        <p:spPr>
          <a:xfrm>
            <a:off x="732115" y="5212199"/>
            <a:ext cx="411837" cy="411837"/>
          </a:xfrm>
          <a:prstGeom prst="roundRect">
            <a:avLst>
              <a:gd name="adj" fmla="val 18668"/>
            </a:avLst>
          </a:prstGeom>
          <a:solidFill>
            <a:srgbClr val="FFFFFF"/>
          </a:solidFill>
          <a:ln w="7620">
            <a:solidFill>
              <a:srgbClr val="F8ECD3"/>
            </a:solidFill>
            <a:prstDash val="solid"/>
          </a:ln>
        </p:spPr>
      </p:sp>
      <p:sp>
        <p:nvSpPr>
          <p:cNvPr id="9" name="Text 7"/>
          <p:cNvSpPr/>
          <p:nvPr/>
        </p:nvSpPr>
        <p:spPr>
          <a:xfrm>
            <a:off x="1326952" y="5275064"/>
            <a:ext cx="2742843" cy="285988"/>
          </a:xfrm>
          <a:prstGeom prst="rect">
            <a:avLst/>
          </a:prstGeom>
          <a:noFill/>
          <a:ln/>
        </p:spPr>
        <p:txBody>
          <a:bodyPr wrap="none" lIns="0" tIns="0" rIns="0" bIns="0" rtlCol="0" anchor="t"/>
          <a:lstStyle/>
          <a:p>
            <a:pPr marL="0" indent="0" algn="l">
              <a:lnSpc>
                <a:spcPts val="2250"/>
              </a:lnSpc>
              <a:buNone/>
            </a:pPr>
            <a:r>
              <a:rPr lang="en-US" sz="1800" dirty="0">
                <a:solidFill>
                  <a:srgbClr val="2C2926"/>
                </a:solidFill>
                <a:latin typeface="Bricolage Grotesque Semi Bold" pitchFamily="34" charset="0"/>
                <a:ea typeface="Bricolage Grotesque Semi Bold" pitchFamily="34" charset="-122"/>
                <a:cs typeface="Bricolage Grotesque Semi Bold" pitchFamily="34" charset="-120"/>
              </a:rPr>
              <a:t>Customer Demographics</a:t>
            </a:r>
            <a:endParaRPr lang="en-US" sz="1800" dirty="0"/>
          </a:p>
        </p:txBody>
      </p:sp>
      <p:sp>
        <p:nvSpPr>
          <p:cNvPr id="10" name="Text 8"/>
          <p:cNvSpPr/>
          <p:nvPr/>
        </p:nvSpPr>
        <p:spPr>
          <a:xfrm>
            <a:off x="1326952" y="5744051"/>
            <a:ext cx="5765006" cy="292775"/>
          </a:xfrm>
          <a:prstGeom prst="rect">
            <a:avLst/>
          </a:prstGeom>
          <a:noFill/>
          <a:ln/>
        </p:spPr>
        <p:txBody>
          <a:bodyPr wrap="none" lIns="0" tIns="0" rIns="0" bIns="0" rtlCol="0" anchor="t"/>
          <a:lstStyle/>
          <a:p>
            <a:pPr marL="0" indent="0" algn="l">
              <a:lnSpc>
                <a:spcPts val="2300"/>
              </a:lnSpc>
              <a:buNone/>
            </a:pPr>
            <a:r>
              <a:rPr lang="en-US" sz="1400" dirty="0">
                <a:solidFill>
                  <a:srgbClr val="2C2926"/>
                </a:solidFill>
                <a:latin typeface="Inter" pitchFamily="34" charset="0"/>
                <a:ea typeface="Inter" pitchFamily="34" charset="-122"/>
                <a:cs typeface="Inter" pitchFamily="34" charset="-120"/>
              </a:rPr>
              <a:t>Age, gender, location, and customer identification attributes</a:t>
            </a:r>
            <a:endParaRPr lang="en-US" sz="1400" dirty="0"/>
          </a:p>
        </p:txBody>
      </p:sp>
      <p:sp>
        <p:nvSpPr>
          <p:cNvPr id="11" name="Shape 9"/>
          <p:cNvSpPr/>
          <p:nvPr/>
        </p:nvSpPr>
        <p:spPr>
          <a:xfrm>
            <a:off x="732115" y="6402824"/>
            <a:ext cx="411837" cy="411837"/>
          </a:xfrm>
          <a:prstGeom prst="roundRect">
            <a:avLst>
              <a:gd name="adj" fmla="val 18668"/>
            </a:avLst>
          </a:prstGeom>
          <a:solidFill>
            <a:srgbClr val="FFFFFF"/>
          </a:solidFill>
          <a:ln w="7620">
            <a:solidFill>
              <a:srgbClr val="F8ECD3"/>
            </a:solidFill>
            <a:prstDash val="solid"/>
          </a:ln>
        </p:spPr>
      </p:sp>
      <p:sp>
        <p:nvSpPr>
          <p:cNvPr id="12" name="Text 10"/>
          <p:cNvSpPr/>
          <p:nvPr/>
        </p:nvSpPr>
        <p:spPr>
          <a:xfrm>
            <a:off x="1326952" y="6465689"/>
            <a:ext cx="2346484" cy="285988"/>
          </a:xfrm>
          <a:prstGeom prst="rect">
            <a:avLst/>
          </a:prstGeom>
          <a:noFill/>
          <a:ln/>
        </p:spPr>
        <p:txBody>
          <a:bodyPr wrap="none" lIns="0" tIns="0" rIns="0" bIns="0" rtlCol="0" anchor="t"/>
          <a:lstStyle/>
          <a:p>
            <a:pPr marL="0" indent="0" algn="l">
              <a:lnSpc>
                <a:spcPts val="2250"/>
              </a:lnSpc>
              <a:buNone/>
            </a:pPr>
            <a:r>
              <a:rPr lang="en-US" sz="1800" dirty="0">
                <a:solidFill>
                  <a:srgbClr val="2C2926"/>
                </a:solidFill>
                <a:latin typeface="Bricolage Grotesque Semi Bold" pitchFamily="34" charset="0"/>
                <a:ea typeface="Bricolage Grotesque Semi Bold" pitchFamily="34" charset="-122"/>
                <a:cs typeface="Bricolage Grotesque Semi Bold" pitchFamily="34" charset="-120"/>
              </a:rPr>
              <a:t>Payment Information</a:t>
            </a:r>
            <a:endParaRPr lang="en-US" sz="1800" dirty="0"/>
          </a:p>
        </p:txBody>
      </p:sp>
      <p:sp>
        <p:nvSpPr>
          <p:cNvPr id="13" name="Text 11"/>
          <p:cNvSpPr/>
          <p:nvPr/>
        </p:nvSpPr>
        <p:spPr>
          <a:xfrm>
            <a:off x="1326952" y="6934676"/>
            <a:ext cx="5765006" cy="585549"/>
          </a:xfrm>
          <a:prstGeom prst="rect">
            <a:avLst/>
          </a:prstGeom>
          <a:noFill/>
          <a:ln/>
        </p:spPr>
        <p:txBody>
          <a:bodyPr wrap="square" lIns="0" tIns="0" rIns="0" bIns="0" rtlCol="0" anchor="t"/>
          <a:lstStyle/>
          <a:p>
            <a:pPr marL="0" indent="0" algn="l">
              <a:lnSpc>
                <a:spcPts val="2300"/>
              </a:lnSpc>
              <a:buNone/>
            </a:pPr>
            <a:r>
              <a:rPr lang="en-US" sz="1400" dirty="0">
                <a:solidFill>
                  <a:srgbClr val="2C2926"/>
                </a:solidFill>
                <a:latin typeface="Inter" pitchFamily="34" charset="0"/>
                <a:ea typeface="Inter" pitchFamily="34" charset="-122"/>
                <a:cs typeface="Inter" pitchFamily="34" charset="-120"/>
              </a:rPr>
              <a:t>Payment methods and total transaction values for revenue analysis</a:t>
            </a:r>
            <a:endParaRPr lang="en-US" sz="1400" dirty="0"/>
          </a:p>
        </p:txBody>
      </p:sp>
      <p:pic>
        <p:nvPicPr>
          <p:cNvPr id="14" name="Image 0" descr="preencoded.png"/>
          <p:cNvPicPr>
            <a:picLocks noChangeAspect="1"/>
          </p:cNvPicPr>
          <p:nvPr/>
        </p:nvPicPr>
        <p:blipFill>
          <a:blip r:embed="rId3"/>
          <a:stretch>
            <a:fillRect/>
          </a:stretch>
        </p:blipFill>
        <p:spPr>
          <a:xfrm>
            <a:off x="7546062" y="1555790"/>
            <a:ext cx="6359843" cy="635984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9381" y="522089"/>
            <a:ext cx="7128748" cy="593288"/>
          </a:xfrm>
          <a:prstGeom prst="rect">
            <a:avLst/>
          </a:prstGeom>
          <a:noFill/>
          <a:ln/>
        </p:spPr>
        <p:txBody>
          <a:bodyPr wrap="none" lIns="0" tIns="0" rIns="0" bIns="0" rtlCol="0" anchor="t"/>
          <a:lstStyle/>
          <a:p>
            <a:pPr marL="0" indent="0" algn="l">
              <a:lnSpc>
                <a:spcPts val="4650"/>
              </a:lnSpc>
              <a:buNone/>
            </a:pPr>
            <a:r>
              <a:rPr lang="en-US" sz="3700" dirty="0">
                <a:solidFill>
                  <a:srgbClr val="2C2926"/>
                </a:solidFill>
                <a:latin typeface="Bricolage Grotesque Semi Bold" pitchFamily="34" charset="0"/>
                <a:ea typeface="Bricolage Grotesque Semi Bold" pitchFamily="34" charset="-122"/>
                <a:cs typeface="Bricolage Grotesque Semi Bold" pitchFamily="34" charset="-120"/>
              </a:rPr>
              <a:t>End-to-End Analytics Workflow</a:t>
            </a:r>
            <a:endParaRPr lang="en-US" sz="3700" dirty="0"/>
          </a:p>
        </p:txBody>
      </p:sp>
      <p:sp>
        <p:nvSpPr>
          <p:cNvPr id="3" name="Text 1"/>
          <p:cNvSpPr/>
          <p:nvPr/>
        </p:nvSpPr>
        <p:spPr>
          <a:xfrm>
            <a:off x="759381" y="1495068"/>
            <a:ext cx="13111639" cy="303848"/>
          </a:xfrm>
          <a:prstGeom prst="rect">
            <a:avLst/>
          </a:prstGeom>
          <a:noFill/>
          <a:ln/>
        </p:spPr>
        <p:txBody>
          <a:bodyPr wrap="none" lIns="0" tIns="0" rIns="0" bIns="0" rtlCol="0" anchor="t"/>
          <a:lstStyle/>
          <a:p>
            <a:pPr marL="0" indent="0" algn="l">
              <a:lnSpc>
                <a:spcPts val="2350"/>
              </a:lnSpc>
              <a:buNone/>
            </a:pPr>
            <a:r>
              <a:rPr lang="en-US" sz="1450" dirty="0">
                <a:solidFill>
                  <a:srgbClr val="2C2926"/>
                </a:solidFill>
                <a:latin typeface="Inter" pitchFamily="34" charset="0"/>
                <a:ea typeface="Inter" pitchFamily="34" charset="-122"/>
                <a:cs typeface="Inter" pitchFamily="34" charset="-120"/>
              </a:rPr>
              <a:t>A systematic approach to transforming raw data into business intelligence</a:t>
            </a:r>
            <a:endParaRPr lang="en-US" sz="1450" dirty="0"/>
          </a:p>
        </p:txBody>
      </p:sp>
      <p:pic>
        <p:nvPicPr>
          <p:cNvPr id="4" name="Image 0" descr="preencoded.png"/>
          <p:cNvPicPr>
            <a:picLocks noChangeAspect="1"/>
          </p:cNvPicPr>
          <p:nvPr/>
        </p:nvPicPr>
        <p:blipFill>
          <a:blip r:embed="rId3"/>
          <a:stretch>
            <a:fillRect/>
          </a:stretch>
        </p:blipFill>
        <p:spPr>
          <a:xfrm>
            <a:off x="759381" y="2012394"/>
            <a:ext cx="949285" cy="1139071"/>
          </a:xfrm>
          <a:prstGeom prst="rect">
            <a:avLst/>
          </a:prstGeom>
        </p:spPr>
      </p:pic>
      <p:sp>
        <p:nvSpPr>
          <p:cNvPr id="5" name="Text 2"/>
          <p:cNvSpPr/>
          <p:nvPr/>
        </p:nvSpPr>
        <p:spPr>
          <a:xfrm>
            <a:off x="1898452" y="2202180"/>
            <a:ext cx="2373154" cy="296585"/>
          </a:xfrm>
          <a:prstGeom prst="rect">
            <a:avLst/>
          </a:prstGeom>
          <a:noFill/>
          <a:ln/>
        </p:spPr>
        <p:txBody>
          <a:bodyPr wrap="none" lIns="0" tIns="0" rIns="0" bIns="0" rtlCol="0" anchor="t"/>
          <a:lstStyle/>
          <a:p>
            <a:pPr marL="0" indent="0" algn="l">
              <a:lnSpc>
                <a:spcPts val="230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Raw Data</a:t>
            </a:r>
            <a:endParaRPr lang="en-US" sz="1850" dirty="0"/>
          </a:p>
        </p:txBody>
      </p:sp>
      <p:sp>
        <p:nvSpPr>
          <p:cNvPr id="6" name="Text 3"/>
          <p:cNvSpPr/>
          <p:nvPr/>
        </p:nvSpPr>
        <p:spPr>
          <a:xfrm>
            <a:off x="1898452" y="2612588"/>
            <a:ext cx="11972568" cy="303848"/>
          </a:xfrm>
          <a:prstGeom prst="rect">
            <a:avLst/>
          </a:prstGeom>
          <a:noFill/>
          <a:ln/>
        </p:spPr>
        <p:txBody>
          <a:bodyPr wrap="none" lIns="0" tIns="0" rIns="0" bIns="0" rtlCol="0" anchor="t"/>
          <a:lstStyle/>
          <a:p>
            <a:pPr marL="0" indent="0" algn="l">
              <a:lnSpc>
                <a:spcPts val="2350"/>
              </a:lnSpc>
              <a:buNone/>
            </a:pPr>
            <a:r>
              <a:rPr lang="en-US" sz="1450" dirty="0">
                <a:solidFill>
                  <a:srgbClr val="2C2926"/>
                </a:solidFill>
                <a:latin typeface="Inter" pitchFamily="34" charset="0"/>
                <a:ea typeface="Inter" pitchFamily="34" charset="-122"/>
                <a:cs typeface="Inter" pitchFamily="34" charset="-120"/>
              </a:rPr>
              <a:t>Customer shopping transactions with multiple attributes and potential quality issues</a:t>
            </a:r>
            <a:endParaRPr lang="en-US" sz="1450" dirty="0"/>
          </a:p>
        </p:txBody>
      </p:sp>
      <p:pic>
        <p:nvPicPr>
          <p:cNvPr id="7" name="Image 1" descr="preencoded.png"/>
          <p:cNvPicPr>
            <a:picLocks noChangeAspect="1"/>
          </p:cNvPicPr>
          <p:nvPr/>
        </p:nvPicPr>
        <p:blipFill>
          <a:blip r:embed="rId4"/>
          <a:stretch>
            <a:fillRect/>
          </a:stretch>
        </p:blipFill>
        <p:spPr>
          <a:xfrm>
            <a:off x="759381" y="3151465"/>
            <a:ext cx="949285" cy="1139071"/>
          </a:xfrm>
          <a:prstGeom prst="rect">
            <a:avLst/>
          </a:prstGeom>
        </p:spPr>
      </p:pic>
      <p:sp>
        <p:nvSpPr>
          <p:cNvPr id="8" name="Text 4"/>
          <p:cNvSpPr/>
          <p:nvPr/>
        </p:nvSpPr>
        <p:spPr>
          <a:xfrm>
            <a:off x="1898452" y="3341251"/>
            <a:ext cx="2373154" cy="296585"/>
          </a:xfrm>
          <a:prstGeom prst="rect">
            <a:avLst/>
          </a:prstGeom>
          <a:noFill/>
          <a:ln/>
        </p:spPr>
        <p:txBody>
          <a:bodyPr wrap="none" lIns="0" tIns="0" rIns="0" bIns="0" rtlCol="0" anchor="t"/>
          <a:lstStyle/>
          <a:p>
            <a:pPr marL="0" indent="0" algn="l">
              <a:lnSpc>
                <a:spcPts val="230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Python Processing</a:t>
            </a:r>
            <a:endParaRPr lang="en-US" sz="1850" dirty="0"/>
          </a:p>
        </p:txBody>
      </p:sp>
      <p:sp>
        <p:nvSpPr>
          <p:cNvPr id="9" name="Text 5"/>
          <p:cNvSpPr/>
          <p:nvPr/>
        </p:nvSpPr>
        <p:spPr>
          <a:xfrm>
            <a:off x="1898452" y="3751659"/>
            <a:ext cx="11972568" cy="303848"/>
          </a:xfrm>
          <a:prstGeom prst="rect">
            <a:avLst/>
          </a:prstGeom>
          <a:noFill/>
          <a:ln/>
        </p:spPr>
        <p:txBody>
          <a:bodyPr wrap="none" lIns="0" tIns="0" rIns="0" bIns="0" rtlCol="0" anchor="t"/>
          <a:lstStyle/>
          <a:p>
            <a:pPr marL="0" indent="0" algn="l">
              <a:lnSpc>
                <a:spcPts val="2350"/>
              </a:lnSpc>
              <a:buNone/>
            </a:pPr>
            <a:r>
              <a:rPr lang="en-US" sz="1450" dirty="0">
                <a:solidFill>
                  <a:srgbClr val="2C2926"/>
                </a:solidFill>
                <a:latin typeface="Inter" pitchFamily="34" charset="0"/>
                <a:ea typeface="Inter" pitchFamily="34" charset="-122"/>
                <a:cs typeface="Inter" pitchFamily="34" charset="-120"/>
              </a:rPr>
              <a:t>Data cleaning, transformation, and exploratory analysis to prepare quality datasets</a:t>
            </a:r>
            <a:endParaRPr lang="en-US" sz="1450" dirty="0"/>
          </a:p>
        </p:txBody>
      </p:sp>
      <p:pic>
        <p:nvPicPr>
          <p:cNvPr id="10" name="Image 2" descr="preencoded.png"/>
          <p:cNvPicPr>
            <a:picLocks noChangeAspect="1"/>
          </p:cNvPicPr>
          <p:nvPr/>
        </p:nvPicPr>
        <p:blipFill>
          <a:blip r:embed="rId3"/>
          <a:stretch>
            <a:fillRect/>
          </a:stretch>
        </p:blipFill>
        <p:spPr>
          <a:xfrm>
            <a:off x="759381" y="4290536"/>
            <a:ext cx="949285" cy="1139071"/>
          </a:xfrm>
          <a:prstGeom prst="rect">
            <a:avLst/>
          </a:prstGeom>
        </p:spPr>
      </p:pic>
      <p:sp>
        <p:nvSpPr>
          <p:cNvPr id="11" name="Text 6"/>
          <p:cNvSpPr/>
          <p:nvPr/>
        </p:nvSpPr>
        <p:spPr>
          <a:xfrm>
            <a:off x="1898452" y="4480322"/>
            <a:ext cx="2373154" cy="296585"/>
          </a:xfrm>
          <a:prstGeom prst="rect">
            <a:avLst/>
          </a:prstGeom>
          <a:noFill/>
          <a:ln/>
        </p:spPr>
        <p:txBody>
          <a:bodyPr wrap="none" lIns="0" tIns="0" rIns="0" bIns="0" rtlCol="0" anchor="t"/>
          <a:lstStyle/>
          <a:p>
            <a:pPr marL="0" indent="0" algn="l">
              <a:lnSpc>
                <a:spcPts val="230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SQL Analysis</a:t>
            </a:r>
            <a:endParaRPr lang="en-US" sz="1850" dirty="0"/>
          </a:p>
        </p:txBody>
      </p:sp>
      <p:sp>
        <p:nvSpPr>
          <p:cNvPr id="12" name="Text 7"/>
          <p:cNvSpPr/>
          <p:nvPr/>
        </p:nvSpPr>
        <p:spPr>
          <a:xfrm>
            <a:off x="1898452" y="4890730"/>
            <a:ext cx="11972568" cy="303848"/>
          </a:xfrm>
          <a:prstGeom prst="rect">
            <a:avLst/>
          </a:prstGeom>
          <a:noFill/>
          <a:ln/>
        </p:spPr>
        <p:txBody>
          <a:bodyPr wrap="none" lIns="0" tIns="0" rIns="0" bIns="0" rtlCol="0" anchor="t"/>
          <a:lstStyle/>
          <a:p>
            <a:pPr marL="0" indent="0" algn="l">
              <a:lnSpc>
                <a:spcPts val="2350"/>
              </a:lnSpc>
              <a:buNone/>
            </a:pPr>
            <a:r>
              <a:rPr lang="en-US" sz="1450" dirty="0">
                <a:solidFill>
                  <a:srgbClr val="2C2926"/>
                </a:solidFill>
                <a:latin typeface="Inter" pitchFamily="34" charset="0"/>
                <a:ea typeface="Inter" pitchFamily="34" charset="-122"/>
                <a:cs typeface="Inter" pitchFamily="34" charset="-120"/>
              </a:rPr>
              <a:t>Complex queries answering critical business questions and aggregating insights</a:t>
            </a:r>
            <a:endParaRPr lang="en-US" sz="1450" dirty="0"/>
          </a:p>
        </p:txBody>
      </p:sp>
      <p:pic>
        <p:nvPicPr>
          <p:cNvPr id="13" name="Image 3" descr="preencoded.png"/>
          <p:cNvPicPr>
            <a:picLocks noChangeAspect="1"/>
          </p:cNvPicPr>
          <p:nvPr/>
        </p:nvPicPr>
        <p:blipFill>
          <a:blip r:embed="rId5"/>
          <a:stretch>
            <a:fillRect/>
          </a:stretch>
        </p:blipFill>
        <p:spPr>
          <a:xfrm>
            <a:off x="759381" y="5429607"/>
            <a:ext cx="949285" cy="1139071"/>
          </a:xfrm>
          <a:prstGeom prst="rect">
            <a:avLst/>
          </a:prstGeom>
        </p:spPr>
      </p:pic>
      <p:sp>
        <p:nvSpPr>
          <p:cNvPr id="14" name="Text 8"/>
          <p:cNvSpPr/>
          <p:nvPr/>
        </p:nvSpPr>
        <p:spPr>
          <a:xfrm>
            <a:off x="1898452" y="5619393"/>
            <a:ext cx="2532340" cy="296585"/>
          </a:xfrm>
          <a:prstGeom prst="rect">
            <a:avLst/>
          </a:prstGeom>
          <a:noFill/>
          <a:ln/>
        </p:spPr>
        <p:txBody>
          <a:bodyPr wrap="none" lIns="0" tIns="0" rIns="0" bIns="0" rtlCol="0" anchor="t"/>
          <a:lstStyle/>
          <a:p>
            <a:pPr marL="0" indent="0" algn="l">
              <a:lnSpc>
                <a:spcPts val="230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Power BI Visualization</a:t>
            </a:r>
            <a:endParaRPr lang="en-US" sz="1850" dirty="0"/>
          </a:p>
        </p:txBody>
      </p:sp>
      <p:sp>
        <p:nvSpPr>
          <p:cNvPr id="15" name="Text 9"/>
          <p:cNvSpPr/>
          <p:nvPr/>
        </p:nvSpPr>
        <p:spPr>
          <a:xfrm>
            <a:off x="1898452" y="6029801"/>
            <a:ext cx="11972568" cy="303848"/>
          </a:xfrm>
          <a:prstGeom prst="rect">
            <a:avLst/>
          </a:prstGeom>
          <a:noFill/>
          <a:ln/>
        </p:spPr>
        <p:txBody>
          <a:bodyPr wrap="none" lIns="0" tIns="0" rIns="0" bIns="0" rtlCol="0" anchor="t"/>
          <a:lstStyle/>
          <a:p>
            <a:pPr marL="0" indent="0" algn="l">
              <a:lnSpc>
                <a:spcPts val="2350"/>
              </a:lnSpc>
              <a:buNone/>
            </a:pPr>
            <a:r>
              <a:rPr lang="en-US" sz="1450" dirty="0">
                <a:solidFill>
                  <a:srgbClr val="2C2926"/>
                </a:solidFill>
                <a:latin typeface="Inter" pitchFamily="34" charset="0"/>
                <a:ea typeface="Inter" pitchFamily="34" charset="-122"/>
                <a:cs typeface="Inter" pitchFamily="34" charset="-120"/>
              </a:rPr>
              <a:t>Interactive dashboards presenting KPIs and trends for stakeholder consumption</a:t>
            </a:r>
            <a:endParaRPr lang="en-US" sz="1450" dirty="0"/>
          </a:p>
        </p:txBody>
      </p:sp>
      <p:pic>
        <p:nvPicPr>
          <p:cNvPr id="16" name="Image 4" descr="preencoded.png"/>
          <p:cNvPicPr>
            <a:picLocks noChangeAspect="1"/>
          </p:cNvPicPr>
          <p:nvPr/>
        </p:nvPicPr>
        <p:blipFill>
          <a:blip r:embed="rId6"/>
          <a:stretch>
            <a:fillRect/>
          </a:stretch>
        </p:blipFill>
        <p:spPr>
          <a:xfrm>
            <a:off x="759381" y="6568678"/>
            <a:ext cx="949285" cy="1139071"/>
          </a:xfrm>
          <a:prstGeom prst="rect">
            <a:avLst/>
          </a:prstGeom>
        </p:spPr>
      </p:pic>
      <p:sp>
        <p:nvSpPr>
          <p:cNvPr id="17" name="Text 10"/>
          <p:cNvSpPr/>
          <p:nvPr/>
        </p:nvSpPr>
        <p:spPr>
          <a:xfrm>
            <a:off x="1898452" y="6758464"/>
            <a:ext cx="2373154" cy="296585"/>
          </a:xfrm>
          <a:prstGeom prst="rect">
            <a:avLst/>
          </a:prstGeom>
          <a:noFill/>
          <a:ln/>
        </p:spPr>
        <p:txBody>
          <a:bodyPr wrap="none" lIns="0" tIns="0" rIns="0" bIns="0" rtlCol="0" anchor="t"/>
          <a:lstStyle/>
          <a:p>
            <a:pPr marL="0" indent="0" algn="l">
              <a:lnSpc>
                <a:spcPts val="230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Actionable Insights</a:t>
            </a:r>
            <a:endParaRPr lang="en-US" sz="1850" dirty="0"/>
          </a:p>
        </p:txBody>
      </p:sp>
      <p:sp>
        <p:nvSpPr>
          <p:cNvPr id="18" name="Text 11"/>
          <p:cNvSpPr/>
          <p:nvPr/>
        </p:nvSpPr>
        <p:spPr>
          <a:xfrm>
            <a:off x="1898452" y="7168872"/>
            <a:ext cx="11972568" cy="303848"/>
          </a:xfrm>
          <a:prstGeom prst="rect">
            <a:avLst/>
          </a:prstGeom>
          <a:noFill/>
          <a:ln/>
        </p:spPr>
        <p:txBody>
          <a:bodyPr wrap="none" lIns="0" tIns="0" rIns="0" bIns="0" rtlCol="0" anchor="t"/>
          <a:lstStyle/>
          <a:p>
            <a:pPr marL="0" indent="0" algn="l">
              <a:lnSpc>
                <a:spcPts val="2350"/>
              </a:lnSpc>
              <a:buNone/>
            </a:pPr>
            <a:r>
              <a:rPr lang="en-US" sz="1450" dirty="0">
                <a:solidFill>
                  <a:srgbClr val="2C2926"/>
                </a:solidFill>
                <a:latin typeface="Inter" pitchFamily="34" charset="0"/>
                <a:ea typeface="Inter" pitchFamily="34" charset="-122"/>
                <a:cs typeface="Inter" pitchFamily="34" charset="-120"/>
              </a:rPr>
              <a:t>Strategic recommendations driving business decisions and growth initiatives</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84002" y="401479"/>
            <a:ext cx="7076718" cy="456248"/>
          </a:xfrm>
          <a:prstGeom prst="rect">
            <a:avLst/>
          </a:prstGeom>
          <a:noFill/>
          <a:ln/>
        </p:spPr>
        <p:txBody>
          <a:bodyPr wrap="none" lIns="0" tIns="0" rIns="0" bIns="0" rtlCol="0" anchor="t"/>
          <a:lstStyle/>
          <a:p>
            <a:pPr marL="0" indent="0" algn="l">
              <a:lnSpc>
                <a:spcPts val="3550"/>
              </a:lnSpc>
              <a:buNone/>
            </a:pPr>
            <a:r>
              <a:rPr lang="en-US" sz="2850" dirty="0">
                <a:solidFill>
                  <a:srgbClr val="2C2926"/>
                </a:solidFill>
                <a:latin typeface="Bricolage Grotesque Semi Bold" pitchFamily="34" charset="0"/>
                <a:ea typeface="Bricolage Grotesque Semi Bold" pitchFamily="34" charset="-122"/>
                <a:cs typeface="Bricolage Grotesque Semi Bold" pitchFamily="34" charset="-120"/>
              </a:rPr>
              <a:t>Data Preparation &amp; Exploratory Analysis</a:t>
            </a:r>
            <a:endParaRPr lang="en-US" sz="2850" dirty="0"/>
          </a:p>
        </p:txBody>
      </p:sp>
      <p:sp>
        <p:nvSpPr>
          <p:cNvPr id="3" name="Text 1"/>
          <p:cNvSpPr/>
          <p:nvPr/>
        </p:nvSpPr>
        <p:spPr>
          <a:xfrm>
            <a:off x="584002" y="916067"/>
            <a:ext cx="3629025" cy="273844"/>
          </a:xfrm>
          <a:prstGeom prst="rect">
            <a:avLst/>
          </a:prstGeom>
          <a:noFill/>
          <a:ln/>
        </p:spPr>
        <p:txBody>
          <a:bodyPr wrap="none" lIns="0" tIns="0" rIns="0" bIns="0" rtlCol="0" anchor="t"/>
          <a:lstStyle/>
          <a:p>
            <a:pPr marL="0" indent="0" algn="l">
              <a:lnSpc>
                <a:spcPts val="2150"/>
              </a:lnSpc>
              <a:buNone/>
            </a:pPr>
            <a:r>
              <a:rPr lang="en-US" sz="1700" dirty="0">
                <a:solidFill>
                  <a:srgbClr val="2C2926"/>
                </a:solidFill>
                <a:latin typeface="Bricolage Grotesque Semi Bold" pitchFamily="34" charset="0"/>
                <a:ea typeface="Bricolage Grotesque Semi Bold" pitchFamily="34" charset="-122"/>
                <a:cs typeface="Bricolage Grotesque Semi Bold" pitchFamily="34" charset="-120"/>
              </a:rPr>
              <a:t>Python-Powered Data Engineering</a:t>
            </a:r>
            <a:endParaRPr lang="en-US" sz="1700" dirty="0"/>
          </a:p>
        </p:txBody>
      </p:sp>
      <p:sp>
        <p:nvSpPr>
          <p:cNvPr id="4" name="Text 2"/>
          <p:cNvSpPr/>
          <p:nvPr/>
        </p:nvSpPr>
        <p:spPr>
          <a:xfrm>
            <a:off x="584002" y="1554837"/>
            <a:ext cx="2807375" cy="228124"/>
          </a:xfrm>
          <a:prstGeom prst="rect">
            <a:avLst/>
          </a:prstGeom>
          <a:noFill/>
          <a:ln/>
        </p:spPr>
        <p:txBody>
          <a:bodyPr wrap="none" lIns="0" tIns="0" rIns="0" bIns="0" rtlCol="0" anchor="t"/>
          <a:lstStyle/>
          <a:p>
            <a:pPr marL="0" indent="0" algn="l">
              <a:lnSpc>
                <a:spcPts val="1750"/>
              </a:lnSpc>
              <a:buNone/>
            </a:pPr>
            <a:r>
              <a:rPr lang="en-US" sz="1400" dirty="0">
                <a:solidFill>
                  <a:srgbClr val="2C2926"/>
                </a:solidFill>
                <a:latin typeface="Bricolage Grotesque Semi Bold" pitchFamily="34" charset="0"/>
                <a:ea typeface="Bricolage Grotesque Semi Bold" pitchFamily="34" charset="-122"/>
                <a:cs typeface="Bricolage Grotesque Semi Bold" pitchFamily="34" charset="-120"/>
              </a:rPr>
              <a:t>Data Cleaning &amp; Transformation</a:t>
            </a:r>
            <a:endParaRPr lang="en-US" sz="1400" dirty="0"/>
          </a:p>
        </p:txBody>
      </p:sp>
      <p:sp>
        <p:nvSpPr>
          <p:cNvPr id="5" name="Text 3"/>
          <p:cNvSpPr/>
          <p:nvPr/>
        </p:nvSpPr>
        <p:spPr>
          <a:xfrm>
            <a:off x="584002" y="1928932"/>
            <a:ext cx="7244001" cy="700445"/>
          </a:xfrm>
          <a:prstGeom prst="rect">
            <a:avLst/>
          </a:prstGeom>
          <a:noFill/>
          <a:ln/>
        </p:spPr>
        <p:txBody>
          <a:bodyPr wrap="square" lIns="0" tIns="0" rIns="0" bIns="0" rtlCol="0" anchor="t"/>
          <a:lstStyle/>
          <a:p>
            <a:pPr marL="0" indent="0" algn="l">
              <a:lnSpc>
                <a:spcPts val="1800"/>
              </a:lnSpc>
              <a:buNone/>
            </a:pPr>
            <a:r>
              <a:rPr lang="en-US" sz="1100" dirty="0">
                <a:solidFill>
                  <a:srgbClr val="2C2926"/>
                </a:solidFill>
                <a:latin typeface="Inter" pitchFamily="34" charset="0"/>
                <a:ea typeface="Inter" pitchFamily="34" charset="-122"/>
                <a:cs typeface="Inter" pitchFamily="34" charset="-120"/>
              </a:rPr>
              <a:t>The initial phase involved rigorous data quality assessment and preparation using Python's pandas library. Missing values were identified and handled appropriately, duplicate records were removed, and data types were standardized to ensure analytical accuracy.</a:t>
            </a:r>
            <a:endParaRPr lang="en-US" sz="1100" dirty="0"/>
          </a:p>
        </p:txBody>
      </p:sp>
      <p:sp>
        <p:nvSpPr>
          <p:cNvPr id="6" name="Text 4"/>
          <p:cNvSpPr/>
          <p:nvPr/>
        </p:nvSpPr>
        <p:spPr>
          <a:xfrm>
            <a:off x="584002" y="2760702"/>
            <a:ext cx="7244001" cy="233482"/>
          </a:xfrm>
          <a:prstGeom prst="rect">
            <a:avLst/>
          </a:prstGeom>
          <a:noFill/>
          <a:ln/>
        </p:spPr>
        <p:txBody>
          <a:bodyPr wrap="none" lIns="0" tIns="0" rIns="0" bIns="0" rtlCol="0" anchor="t"/>
          <a:lstStyle/>
          <a:p>
            <a:pPr marL="342900" indent="-342900" algn="l">
              <a:lnSpc>
                <a:spcPts val="1800"/>
              </a:lnSpc>
              <a:buSzPct val="100000"/>
              <a:buChar char="•"/>
            </a:pPr>
            <a:r>
              <a:rPr lang="en-US" sz="1100" dirty="0">
                <a:solidFill>
                  <a:srgbClr val="2C2926"/>
                </a:solidFill>
                <a:latin typeface="Inter" pitchFamily="34" charset="0"/>
                <a:ea typeface="Inter" pitchFamily="34" charset="-122"/>
                <a:cs typeface="Inter" pitchFamily="34" charset="-120"/>
              </a:rPr>
              <a:t>Handled missing values across 8 key columns</a:t>
            </a:r>
            <a:endParaRPr lang="en-US" sz="1100" dirty="0"/>
          </a:p>
        </p:txBody>
      </p:sp>
      <p:sp>
        <p:nvSpPr>
          <p:cNvPr id="7" name="Text 5"/>
          <p:cNvSpPr/>
          <p:nvPr/>
        </p:nvSpPr>
        <p:spPr>
          <a:xfrm>
            <a:off x="584002" y="3045262"/>
            <a:ext cx="7244001" cy="233482"/>
          </a:xfrm>
          <a:prstGeom prst="rect">
            <a:avLst/>
          </a:prstGeom>
          <a:noFill/>
          <a:ln/>
        </p:spPr>
        <p:txBody>
          <a:bodyPr wrap="none" lIns="0" tIns="0" rIns="0" bIns="0" rtlCol="0" anchor="t"/>
          <a:lstStyle/>
          <a:p>
            <a:pPr marL="342900" indent="-342900" algn="l">
              <a:lnSpc>
                <a:spcPts val="1800"/>
              </a:lnSpc>
              <a:buSzPct val="100000"/>
              <a:buChar char="•"/>
            </a:pPr>
            <a:r>
              <a:rPr lang="en-US" sz="1100" dirty="0">
                <a:solidFill>
                  <a:srgbClr val="2C2926"/>
                </a:solidFill>
                <a:latin typeface="Inter" pitchFamily="34" charset="0"/>
                <a:ea typeface="Inter" pitchFamily="34" charset="-122"/>
                <a:cs typeface="Inter" pitchFamily="34" charset="-120"/>
              </a:rPr>
              <a:t>Removed duplicate transactions (approximately 3% of records)</a:t>
            </a:r>
            <a:endParaRPr lang="en-US" sz="1100" dirty="0"/>
          </a:p>
        </p:txBody>
      </p:sp>
      <p:sp>
        <p:nvSpPr>
          <p:cNvPr id="8" name="Text 6"/>
          <p:cNvSpPr/>
          <p:nvPr/>
        </p:nvSpPr>
        <p:spPr>
          <a:xfrm>
            <a:off x="584002" y="3329821"/>
            <a:ext cx="7244001" cy="233482"/>
          </a:xfrm>
          <a:prstGeom prst="rect">
            <a:avLst/>
          </a:prstGeom>
          <a:noFill/>
          <a:ln/>
        </p:spPr>
        <p:txBody>
          <a:bodyPr wrap="none" lIns="0" tIns="0" rIns="0" bIns="0" rtlCol="0" anchor="t"/>
          <a:lstStyle/>
          <a:p>
            <a:pPr marL="342900" indent="-342900" algn="l">
              <a:lnSpc>
                <a:spcPts val="1800"/>
              </a:lnSpc>
              <a:buSzPct val="100000"/>
              <a:buChar char="•"/>
            </a:pPr>
            <a:r>
              <a:rPr lang="en-US" sz="1100" dirty="0">
                <a:solidFill>
                  <a:srgbClr val="2C2926"/>
                </a:solidFill>
                <a:latin typeface="Inter" pitchFamily="34" charset="0"/>
                <a:ea typeface="Inter" pitchFamily="34" charset="-122"/>
                <a:cs typeface="Inter" pitchFamily="34" charset="-120"/>
              </a:rPr>
              <a:t>Standardized date formats and categorical variables</a:t>
            </a:r>
            <a:endParaRPr lang="en-US" sz="1100" dirty="0"/>
          </a:p>
        </p:txBody>
      </p:sp>
      <p:sp>
        <p:nvSpPr>
          <p:cNvPr id="9" name="Text 7"/>
          <p:cNvSpPr/>
          <p:nvPr/>
        </p:nvSpPr>
        <p:spPr>
          <a:xfrm>
            <a:off x="584002" y="3614380"/>
            <a:ext cx="7244001" cy="233482"/>
          </a:xfrm>
          <a:prstGeom prst="rect">
            <a:avLst/>
          </a:prstGeom>
          <a:noFill/>
          <a:ln/>
        </p:spPr>
        <p:txBody>
          <a:bodyPr wrap="none" lIns="0" tIns="0" rIns="0" bIns="0" rtlCol="0" anchor="t"/>
          <a:lstStyle/>
          <a:p>
            <a:pPr marL="342900" indent="-342900" algn="l">
              <a:lnSpc>
                <a:spcPts val="1800"/>
              </a:lnSpc>
              <a:buSzPct val="100000"/>
              <a:buChar char="•"/>
            </a:pPr>
            <a:r>
              <a:rPr lang="en-US" sz="1100" dirty="0">
                <a:solidFill>
                  <a:srgbClr val="2C2926"/>
                </a:solidFill>
                <a:latin typeface="Inter" pitchFamily="34" charset="0"/>
                <a:ea typeface="Inter" pitchFamily="34" charset="-122"/>
                <a:cs typeface="Inter" pitchFamily="34" charset="-120"/>
              </a:rPr>
              <a:t>Created derived metrics including total purchase value and customer lifetime metrics</a:t>
            </a:r>
            <a:endParaRPr lang="en-US" sz="1100" dirty="0"/>
          </a:p>
        </p:txBody>
      </p:sp>
      <p:sp>
        <p:nvSpPr>
          <p:cNvPr id="10" name="Text 8"/>
          <p:cNvSpPr/>
          <p:nvPr/>
        </p:nvSpPr>
        <p:spPr>
          <a:xfrm>
            <a:off x="584002" y="3898940"/>
            <a:ext cx="7244001" cy="233482"/>
          </a:xfrm>
          <a:prstGeom prst="rect">
            <a:avLst/>
          </a:prstGeom>
          <a:noFill/>
          <a:ln/>
        </p:spPr>
        <p:txBody>
          <a:bodyPr wrap="none" lIns="0" tIns="0" rIns="0" bIns="0" rtlCol="0" anchor="t"/>
          <a:lstStyle/>
          <a:p>
            <a:pPr marL="342900" indent="-342900" algn="l">
              <a:lnSpc>
                <a:spcPts val="1800"/>
              </a:lnSpc>
              <a:buSzPct val="100000"/>
              <a:buChar char="•"/>
            </a:pPr>
            <a:r>
              <a:rPr lang="en-US" sz="1100" dirty="0">
                <a:solidFill>
                  <a:srgbClr val="2C2926"/>
                </a:solidFill>
                <a:latin typeface="Inter" pitchFamily="34" charset="0"/>
                <a:ea typeface="Inter" pitchFamily="34" charset="-122"/>
                <a:cs typeface="Inter" pitchFamily="34" charset="-120"/>
              </a:rPr>
              <a:t>Validated data integrity through statistical profiling</a:t>
            </a:r>
            <a:endParaRPr lang="en-US" sz="1100" dirty="0"/>
          </a:p>
        </p:txBody>
      </p:sp>
      <p:sp>
        <p:nvSpPr>
          <p:cNvPr id="11" name="Text 9"/>
          <p:cNvSpPr/>
          <p:nvPr/>
        </p:nvSpPr>
        <p:spPr>
          <a:xfrm>
            <a:off x="584002" y="4278392"/>
            <a:ext cx="1828681" cy="228124"/>
          </a:xfrm>
          <a:prstGeom prst="rect">
            <a:avLst/>
          </a:prstGeom>
          <a:noFill/>
          <a:ln/>
        </p:spPr>
        <p:txBody>
          <a:bodyPr wrap="none" lIns="0" tIns="0" rIns="0" bIns="0" rtlCol="0" anchor="t"/>
          <a:lstStyle/>
          <a:p>
            <a:pPr marL="0" indent="0" algn="l">
              <a:lnSpc>
                <a:spcPts val="1750"/>
              </a:lnSpc>
              <a:buNone/>
            </a:pPr>
            <a:r>
              <a:rPr lang="en-US" sz="1400" dirty="0">
                <a:solidFill>
                  <a:srgbClr val="2C2926"/>
                </a:solidFill>
                <a:latin typeface="Bricolage Grotesque Semi Bold" pitchFamily="34" charset="0"/>
                <a:ea typeface="Bricolage Grotesque Semi Bold" pitchFamily="34" charset="-122"/>
                <a:cs typeface="Bricolage Grotesque Semi Bold" pitchFamily="34" charset="-120"/>
              </a:rPr>
              <a:t>Exploratory Findings</a:t>
            </a:r>
            <a:endParaRPr lang="en-US" sz="1400" dirty="0"/>
          </a:p>
        </p:txBody>
      </p:sp>
      <p:sp>
        <p:nvSpPr>
          <p:cNvPr id="12" name="Text 10"/>
          <p:cNvSpPr/>
          <p:nvPr/>
        </p:nvSpPr>
        <p:spPr>
          <a:xfrm>
            <a:off x="584002" y="4652486"/>
            <a:ext cx="7244001" cy="233482"/>
          </a:xfrm>
          <a:prstGeom prst="rect">
            <a:avLst/>
          </a:prstGeom>
          <a:noFill/>
          <a:ln/>
        </p:spPr>
        <p:txBody>
          <a:bodyPr wrap="none" lIns="0" tIns="0" rIns="0" bIns="0" rtlCol="0" anchor="t"/>
          <a:lstStyle/>
          <a:p>
            <a:pPr marL="342900" indent="-342900" algn="l">
              <a:lnSpc>
                <a:spcPts val="1800"/>
              </a:lnSpc>
              <a:buSzPct val="100000"/>
              <a:buChar char="•"/>
            </a:pPr>
            <a:r>
              <a:rPr lang="en-US" sz="1100" b="1" dirty="0">
                <a:solidFill>
                  <a:srgbClr val="2C2926"/>
                </a:solidFill>
                <a:latin typeface="Inter" pitchFamily="34" charset="0"/>
                <a:ea typeface="Inter" pitchFamily="34" charset="-122"/>
                <a:cs typeface="Inter" pitchFamily="34" charset="-120"/>
              </a:rPr>
              <a:t>Gender Distribution:</a:t>
            </a:r>
            <a:r>
              <a:rPr lang="en-US" sz="1100" dirty="0">
                <a:solidFill>
                  <a:srgbClr val="2C2926"/>
                </a:solidFill>
                <a:latin typeface="Inter" pitchFamily="34" charset="0"/>
                <a:ea typeface="Inter" pitchFamily="34" charset="-122"/>
                <a:cs typeface="Inter" pitchFamily="34" charset="-120"/>
              </a:rPr>
              <a:t> 68% female customers, 32% male customers</a:t>
            </a:r>
            <a:endParaRPr lang="en-US" sz="1100" dirty="0"/>
          </a:p>
        </p:txBody>
      </p:sp>
      <p:sp>
        <p:nvSpPr>
          <p:cNvPr id="13" name="Text 11"/>
          <p:cNvSpPr/>
          <p:nvPr/>
        </p:nvSpPr>
        <p:spPr>
          <a:xfrm>
            <a:off x="584002" y="4937046"/>
            <a:ext cx="7244001" cy="233482"/>
          </a:xfrm>
          <a:prstGeom prst="rect">
            <a:avLst/>
          </a:prstGeom>
          <a:noFill/>
          <a:ln/>
        </p:spPr>
        <p:txBody>
          <a:bodyPr wrap="none" lIns="0" tIns="0" rIns="0" bIns="0" rtlCol="0" anchor="t"/>
          <a:lstStyle/>
          <a:p>
            <a:pPr marL="342900" indent="-342900" algn="l">
              <a:lnSpc>
                <a:spcPts val="1800"/>
              </a:lnSpc>
              <a:buSzPct val="100000"/>
              <a:buChar char="•"/>
            </a:pPr>
            <a:r>
              <a:rPr lang="en-US" sz="1100" b="1" dirty="0">
                <a:solidFill>
                  <a:srgbClr val="2C2926"/>
                </a:solidFill>
                <a:latin typeface="Inter" pitchFamily="34" charset="0"/>
                <a:ea typeface="Inter" pitchFamily="34" charset="-122"/>
                <a:cs typeface="Inter" pitchFamily="34" charset="-120"/>
              </a:rPr>
              <a:t>Age Range:</a:t>
            </a:r>
            <a:r>
              <a:rPr lang="en-US" sz="1100" dirty="0">
                <a:solidFill>
                  <a:srgbClr val="2C2926"/>
                </a:solidFill>
                <a:latin typeface="Inter" pitchFamily="34" charset="0"/>
                <a:ea typeface="Inter" pitchFamily="34" charset="-122"/>
                <a:cs typeface="Inter" pitchFamily="34" charset="-120"/>
              </a:rPr>
              <a:t> Customers aged 18-64, with highest concentration in 25-45 bracket</a:t>
            </a:r>
            <a:endParaRPr lang="en-US" sz="1100" dirty="0"/>
          </a:p>
        </p:txBody>
      </p:sp>
      <p:sp>
        <p:nvSpPr>
          <p:cNvPr id="14" name="Text 12"/>
          <p:cNvSpPr/>
          <p:nvPr/>
        </p:nvSpPr>
        <p:spPr>
          <a:xfrm>
            <a:off x="584002" y="5221605"/>
            <a:ext cx="7244001" cy="233482"/>
          </a:xfrm>
          <a:prstGeom prst="rect">
            <a:avLst/>
          </a:prstGeom>
          <a:noFill/>
          <a:ln/>
        </p:spPr>
        <p:txBody>
          <a:bodyPr wrap="none" lIns="0" tIns="0" rIns="0" bIns="0" rtlCol="0" anchor="t"/>
          <a:lstStyle/>
          <a:p>
            <a:pPr marL="342900" indent="-342900" algn="l">
              <a:lnSpc>
                <a:spcPts val="1800"/>
              </a:lnSpc>
              <a:buSzPct val="100000"/>
              <a:buChar char="•"/>
            </a:pPr>
            <a:r>
              <a:rPr lang="en-US" sz="1100" b="1" dirty="0">
                <a:solidFill>
                  <a:srgbClr val="2C2926"/>
                </a:solidFill>
                <a:latin typeface="Inter" pitchFamily="34" charset="0"/>
                <a:ea typeface="Inter" pitchFamily="34" charset="-122"/>
                <a:cs typeface="Inter" pitchFamily="34" charset="-120"/>
              </a:rPr>
              <a:t>Product Mix:</a:t>
            </a:r>
            <a:r>
              <a:rPr lang="en-US" sz="1100" dirty="0">
                <a:solidFill>
                  <a:srgbClr val="2C2926"/>
                </a:solidFill>
                <a:latin typeface="Inter" pitchFamily="34" charset="0"/>
                <a:ea typeface="Inter" pitchFamily="34" charset="-122"/>
                <a:cs typeface="Inter" pitchFamily="34" charset="-120"/>
              </a:rPr>
              <a:t> Clothing dominates with 45% of transactions, followed by technology and cosmetics</a:t>
            </a:r>
            <a:endParaRPr lang="en-US" sz="1100" dirty="0"/>
          </a:p>
        </p:txBody>
      </p:sp>
      <p:pic>
        <p:nvPicPr>
          <p:cNvPr id="15" name="Image 0" descr="preencoded.png"/>
          <p:cNvPicPr>
            <a:picLocks noChangeAspect="1"/>
          </p:cNvPicPr>
          <p:nvPr/>
        </p:nvPicPr>
        <p:blipFill>
          <a:blip r:embed="rId3"/>
          <a:stretch>
            <a:fillRect/>
          </a:stretch>
        </p:blipFill>
        <p:spPr>
          <a:xfrm>
            <a:off x="8191857" y="1573054"/>
            <a:ext cx="5862042" cy="5862042"/>
          </a:xfrm>
          <a:prstGeom prst="rect">
            <a:avLst/>
          </a:prstGeom>
        </p:spPr>
      </p:pic>
      <p:sp>
        <p:nvSpPr>
          <p:cNvPr id="16" name="Shape 13"/>
          <p:cNvSpPr/>
          <p:nvPr/>
        </p:nvSpPr>
        <p:spPr>
          <a:xfrm>
            <a:off x="8191857" y="7599283"/>
            <a:ext cx="5862042" cy="853678"/>
          </a:xfrm>
          <a:prstGeom prst="roundRect">
            <a:avLst>
              <a:gd name="adj" fmla="val 7184"/>
            </a:avLst>
          </a:prstGeom>
          <a:solidFill>
            <a:srgbClr val="F4E3BD"/>
          </a:solidFill>
          <a:ln/>
        </p:spPr>
      </p:sp>
      <p:pic>
        <p:nvPicPr>
          <p:cNvPr id="17" name="Image 1" descr="preencoded.png"/>
          <p:cNvPicPr>
            <a:picLocks noChangeAspect="1"/>
          </p:cNvPicPr>
          <p:nvPr/>
        </p:nvPicPr>
        <p:blipFill>
          <a:blip r:embed="rId4"/>
          <a:stretch>
            <a:fillRect/>
          </a:stretch>
        </p:blipFill>
        <p:spPr>
          <a:xfrm>
            <a:off x="8337828" y="7821573"/>
            <a:ext cx="182523" cy="145971"/>
          </a:xfrm>
          <a:prstGeom prst="rect">
            <a:avLst/>
          </a:prstGeom>
        </p:spPr>
      </p:pic>
      <p:sp>
        <p:nvSpPr>
          <p:cNvPr id="18" name="Text 14"/>
          <p:cNvSpPr/>
          <p:nvPr/>
        </p:nvSpPr>
        <p:spPr>
          <a:xfrm>
            <a:off x="8666321" y="7781687"/>
            <a:ext cx="5241607" cy="466963"/>
          </a:xfrm>
          <a:prstGeom prst="rect">
            <a:avLst/>
          </a:prstGeom>
          <a:noFill/>
          <a:ln/>
        </p:spPr>
        <p:txBody>
          <a:bodyPr wrap="square" lIns="0" tIns="0" rIns="0" bIns="0" rtlCol="0" anchor="t"/>
          <a:lstStyle/>
          <a:p>
            <a:pPr marL="0" indent="0" algn="l">
              <a:lnSpc>
                <a:spcPts val="1800"/>
              </a:lnSpc>
              <a:buNone/>
            </a:pPr>
            <a:r>
              <a:rPr lang="en-US" sz="1100" b="1" dirty="0">
                <a:solidFill>
                  <a:srgbClr val="000000"/>
                </a:solidFill>
                <a:latin typeface="Inter" pitchFamily="34" charset="0"/>
                <a:ea typeface="Inter" pitchFamily="34" charset="-122"/>
                <a:cs typeface="Inter" pitchFamily="34" charset="-120"/>
              </a:rPr>
              <a:t>Key Libraries Used:</a:t>
            </a:r>
            <a:r>
              <a:rPr lang="en-US" sz="1100" dirty="0">
                <a:solidFill>
                  <a:srgbClr val="000000"/>
                </a:solidFill>
                <a:latin typeface="Inter" pitchFamily="34" charset="0"/>
                <a:ea typeface="Inter" pitchFamily="34" charset="-122"/>
                <a:cs typeface="Inter" pitchFamily="34" charset="-120"/>
              </a:rPr>
              <a:t> pandas for data manipulation, NumPy for numerical operations, matplotlib and seaborn for visualization</a:t>
            </a:r>
            <a:endParaRPr lang="en-US" sz="11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70560" y="595074"/>
            <a:ext cx="4532590" cy="523994"/>
          </a:xfrm>
          <a:prstGeom prst="rect">
            <a:avLst/>
          </a:prstGeom>
          <a:noFill/>
          <a:ln/>
        </p:spPr>
        <p:txBody>
          <a:bodyPr wrap="none" lIns="0" tIns="0" rIns="0" bIns="0" rtlCol="0" anchor="t"/>
          <a:lstStyle/>
          <a:p>
            <a:pPr marL="0" indent="0" algn="l">
              <a:lnSpc>
                <a:spcPts val="4100"/>
              </a:lnSpc>
              <a:buNone/>
            </a:pPr>
            <a:r>
              <a:rPr lang="en-US" sz="3300" dirty="0">
                <a:solidFill>
                  <a:srgbClr val="2C2926"/>
                </a:solidFill>
                <a:latin typeface="Bricolage Grotesque Semi Bold" pitchFamily="34" charset="0"/>
                <a:ea typeface="Bricolage Grotesque Semi Bold" pitchFamily="34" charset="-122"/>
                <a:cs typeface="Bricolage Grotesque Semi Bold" pitchFamily="34" charset="-120"/>
              </a:rPr>
              <a:t>SQL Business Analysis</a:t>
            </a:r>
            <a:endParaRPr lang="en-US" sz="3300" dirty="0"/>
          </a:p>
        </p:txBody>
      </p:sp>
      <p:sp>
        <p:nvSpPr>
          <p:cNvPr id="3" name="Text 1"/>
          <p:cNvSpPr/>
          <p:nvPr/>
        </p:nvSpPr>
        <p:spPr>
          <a:xfrm>
            <a:off x="670560" y="1186101"/>
            <a:ext cx="4667607" cy="314325"/>
          </a:xfrm>
          <a:prstGeom prst="rect">
            <a:avLst/>
          </a:prstGeom>
          <a:noFill/>
          <a:ln/>
        </p:spPr>
        <p:txBody>
          <a:bodyPr wrap="none" lIns="0" tIns="0" rIns="0" bIns="0" rtlCol="0" anchor="t"/>
          <a:lstStyle/>
          <a:p>
            <a:pPr marL="0" indent="0" algn="l">
              <a:lnSpc>
                <a:spcPts val="2450"/>
              </a:lnSpc>
              <a:buNone/>
            </a:pPr>
            <a:r>
              <a:rPr lang="en-US" sz="1950" dirty="0">
                <a:solidFill>
                  <a:srgbClr val="2C2926"/>
                </a:solidFill>
                <a:latin typeface="Bricolage Grotesque Semi Bold" pitchFamily="34" charset="0"/>
                <a:ea typeface="Bricolage Grotesque Semi Bold" pitchFamily="34" charset="-122"/>
                <a:cs typeface="Bricolage Grotesque Semi Bold" pitchFamily="34" charset="-120"/>
              </a:rPr>
              <a:t>Answering Critical Business Questions</a:t>
            </a:r>
            <a:endParaRPr lang="en-US" sz="1950" dirty="0"/>
          </a:p>
        </p:txBody>
      </p:sp>
      <p:sp>
        <p:nvSpPr>
          <p:cNvPr id="4" name="Shape 2"/>
          <p:cNvSpPr/>
          <p:nvPr/>
        </p:nvSpPr>
        <p:spPr>
          <a:xfrm>
            <a:off x="670560" y="2003346"/>
            <a:ext cx="6560820" cy="1776413"/>
          </a:xfrm>
          <a:prstGeom prst="roundRect">
            <a:avLst>
              <a:gd name="adj" fmla="val 6177"/>
            </a:avLst>
          </a:prstGeom>
          <a:solidFill>
            <a:srgbClr val="FFFFFF">
              <a:alpha val="95000"/>
            </a:srgbClr>
          </a:solidFill>
          <a:ln/>
        </p:spPr>
      </p:sp>
      <p:pic>
        <p:nvPicPr>
          <p:cNvPr id="5" name="Image 0" descr="preencoded.png"/>
          <p:cNvPicPr>
            <a:picLocks noChangeAspect="1"/>
          </p:cNvPicPr>
          <p:nvPr/>
        </p:nvPicPr>
        <p:blipFill>
          <a:blip r:embed="rId3"/>
          <a:stretch>
            <a:fillRect/>
          </a:stretch>
        </p:blipFill>
        <p:spPr>
          <a:xfrm>
            <a:off x="670560" y="1980486"/>
            <a:ext cx="6560820" cy="91440"/>
          </a:xfrm>
          <a:prstGeom prst="rect">
            <a:avLst/>
          </a:prstGeom>
        </p:spPr>
      </p:pic>
      <p:pic>
        <p:nvPicPr>
          <p:cNvPr id="6" name="Image 1" descr="preencoded.png"/>
          <p:cNvPicPr>
            <a:picLocks noChangeAspect="1"/>
          </p:cNvPicPr>
          <p:nvPr/>
        </p:nvPicPr>
        <p:blipFill>
          <a:blip r:embed="rId4"/>
          <a:stretch>
            <a:fillRect/>
          </a:stretch>
        </p:blipFill>
        <p:spPr>
          <a:xfrm>
            <a:off x="3699510" y="1751886"/>
            <a:ext cx="502920" cy="502920"/>
          </a:xfrm>
          <a:prstGeom prst="rect">
            <a:avLst/>
          </a:prstGeom>
        </p:spPr>
      </p:pic>
      <p:sp>
        <p:nvSpPr>
          <p:cNvPr id="7" name="Text 3"/>
          <p:cNvSpPr/>
          <p:nvPr/>
        </p:nvSpPr>
        <p:spPr>
          <a:xfrm>
            <a:off x="3850362" y="1877616"/>
            <a:ext cx="201097" cy="25146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Bricolage Grotesque Semi Bold" pitchFamily="34" charset="0"/>
                <a:ea typeface="Bricolage Grotesque Semi Bold" pitchFamily="34" charset="-122"/>
                <a:cs typeface="Bricolage Grotesque Semi Bold" pitchFamily="34" charset="-120"/>
              </a:rPr>
              <a:t>1</a:t>
            </a:r>
            <a:endParaRPr lang="en-US" sz="1550" dirty="0"/>
          </a:p>
        </p:txBody>
      </p:sp>
      <p:sp>
        <p:nvSpPr>
          <p:cNvPr id="8" name="Text 4"/>
          <p:cNvSpPr/>
          <p:nvPr/>
        </p:nvSpPr>
        <p:spPr>
          <a:xfrm>
            <a:off x="861060" y="2422446"/>
            <a:ext cx="2155746" cy="261937"/>
          </a:xfrm>
          <a:prstGeom prst="rect">
            <a:avLst/>
          </a:prstGeom>
          <a:noFill/>
          <a:ln/>
        </p:spPr>
        <p:txBody>
          <a:bodyPr wrap="none" lIns="0" tIns="0" rIns="0" bIns="0" rtlCol="0" anchor="t"/>
          <a:lstStyle/>
          <a:p>
            <a:pPr marL="0" indent="0" algn="l">
              <a:lnSpc>
                <a:spcPts val="2050"/>
              </a:lnSpc>
              <a:buNone/>
            </a:pPr>
            <a:r>
              <a:rPr lang="en-US" sz="1650" dirty="0">
                <a:solidFill>
                  <a:srgbClr val="2C2926"/>
                </a:solidFill>
                <a:latin typeface="Bricolage Grotesque Semi Bold" pitchFamily="34" charset="0"/>
                <a:ea typeface="Bricolage Grotesque Semi Bold" pitchFamily="34" charset="-122"/>
                <a:cs typeface="Bricolage Grotesque Semi Bold" pitchFamily="34" charset="-120"/>
              </a:rPr>
              <a:t>Revenue by Category</a:t>
            </a:r>
            <a:endParaRPr lang="en-US" sz="1650" dirty="0"/>
          </a:p>
        </p:txBody>
      </p:sp>
      <p:sp>
        <p:nvSpPr>
          <p:cNvPr id="9" name="Text 5"/>
          <p:cNvSpPr/>
          <p:nvPr/>
        </p:nvSpPr>
        <p:spPr>
          <a:xfrm>
            <a:off x="861060" y="2784872"/>
            <a:ext cx="6179820" cy="804386"/>
          </a:xfrm>
          <a:prstGeom prst="rect">
            <a:avLst/>
          </a:prstGeom>
          <a:noFill/>
          <a:ln/>
        </p:spPr>
        <p:txBody>
          <a:bodyPr wrap="squar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Which product categories generate the highest revenue? Analysis revealed clothing and technology as top performers, contributing over 60% of total revenue.</a:t>
            </a:r>
            <a:endParaRPr lang="en-US" sz="1300" dirty="0"/>
          </a:p>
        </p:txBody>
      </p:sp>
      <p:sp>
        <p:nvSpPr>
          <p:cNvPr id="10" name="Shape 6"/>
          <p:cNvSpPr/>
          <p:nvPr/>
        </p:nvSpPr>
        <p:spPr>
          <a:xfrm>
            <a:off x="7399020" y="2003346"/>
            <a:ext cx="6560820" cy="1776413"/>
          </a:xfrm>
          <a:prstGeom prst="roundRect">
            <a:avLst>
              <a:gd name="adj" fmla="val 6177"/>
            </a:avLst>
          </a:prstGeom>
          <a:solidFill>
            <a:srgbClr val="FFFFFF">
              <a:alpha val="95000"/>
            </a:srgbClr>
          </a:solidFill>
          <a:ln/>
        </p:spPr>
      </p:sp>
      <p:pic>
        <p:nvPicPr>
          <p:cNvPr id="11" name="Image 2" descr="preencoded.png"/>
          <p:cNvPicPr>
            <a:picLocks noChangeAspect="1"/>
          </p:cNvPicPr>
          <p:nvPr/>
        </p:nvPicPr>
        <p:blipFill>
          <a:blip r:embed="rId3"/>
          <a:stretch>
            <a:fillRect/>
          </a:stretch>
        </p:blipFill>
        <p:spPr>
          <a:xfrm>
            <a:off x="7399020" y="1980486"/>
            <a:ext cx="6560820" cy="91440"/>
          </a:xfrm>
          <a:prstGeom prst="rect">
            <a:avLst/>
          </a:prstGeom>
        </p:spPr>
      </p:pic>
      <p:pic>
        <p:nvPicPr>
          <p:cNvPr id="12" name="Image 3" descr="preencoded.png"/>
          <p:cNvPicPr>
            <a:picLocks noChangeAspect="1"/>
          </p:cNvPicPr>
          <p:nvPr/>
        </p:nvPicPr>
        <p:blipFill>
          <a:blip r:embed="rId4"/>
          <a:stretch>
            <a:fillRect/>
          </a:stretch>
        </p:blipFill>
        <p:spPr>
          <a:xfrm>
            <a:off x="10427970" y="1751886"/>
            <a:ext cx="502920" cy="502920"/>
          </a:xfrm>
          <a:prstGeom prst="rect">
            <a:avLst/>
          </a:prstGeom>
        </p:spPr>
      </p:pic>
      <p:sp>
        <p:nvSpPr>
          <p:cNvPr id="13" name="Text 7"/>
          <p:cNvSpPr/>
          <p:nvPr/>
        </p:nvSpPr>
        <p:spPr>
          <a:xfrm>
            <a:off x="10578822" y="1877616"/>
            <a:ext cx="201097" cy="25146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Bricolage Grotesque Semi Bold" pitchFamily="34" charset="0"/>
                <a:ea typeface="Bricolage Grotesque Semi Bold" pitchFamily="34" charset="-122"/>
                <a:cs typeface="Bricolage Grotesque Semi Bold" pitchFamily="34" charset="-120"/>
              </a:rPr>
              <a:t>2</a:t>
            </a:r>
            <a:endParaRPr lang="en-US" sz="1550" dirty="0"/>
          </a:p>
        </p:txBody>
      </p:sp>
      <p:sp>
        <p:nvSpPr>
          <p:cNvPr id="14" name="Text 8"/>
          <p:cNvSpPr/>
          <p:nvPr/>
        </p:nvSpPr>
        <p:spPr>
          <a:xfrm>
            <a:off x="7589520" y="2422446"/>
            <a:ext cx="3070384" cy="261937"/>
          </a:xfrm>
          <a:prstGeom prst="rect">
            <a:avLst/>
          </a:prstGeom>
          <a:noFill/>
          <a:ln/>
        </p:spPr>
        <p:txBody>
          <a:bodyPr wrap="none" lIns="0" tIns="0" rIns="0" bIns="0" rtlCol="0" anchor="t"/>
          <a:lstStyle/>
          <a:p>
            <a:pPr marL="0" indent="0" algn="l">
              <a:lnSpc>
                <a:spcPts val="2050"/>
              </a:lnSpc>
              <a:buNone/>
            </a:pPr>
            <a:r>
              <a:rPr lang="en-US" sz="1650" dirty="0">
                <a:solidFill>
                  <a:srgbClr val="2C2926"/>
                </a:solidFill>
                <a:latin typeface="Bricolage Grotesque Semi Bold" pitchFamily="34" charset="0"/>
                <a:ea typeface="Bricolage Grotesque Semi Bold" pitchFamily="34" charset="-122"/>
                <a:cs typeface="Bricolage Grotesque Semi Bold" pitchFamily="34" charset="-120"/>
              </a:rPr>
              <a:t>Customer Value Segmentation</a:t>
            </a:r>
            <a:endParaRPr lang="en-US" sz="1650" dirty="0"/>
          </a:p>
        </p:txBody>
      </p:sp>
      <p:sp>
        <p:nvSpPr>
          <p:cNvPr id="15" name="Text 9"/>
          <p:cNvSpPr/>
          <p:nvPr/>
        </p:nvSpPr>
        <p:spPr>
          <a:xfrm>
            <a:off x="7589520" y="2784872"/>
            <a:ext cx="6179820" cy="536258"/>
          </a:xfrm>
          <a:prstGeom prst="rect">
            <a:avLst/>
          </a:prstGeom>
          <a:noFill/>
          <a:ln/>
        </p:spPr>
        <p:txBody>
          <a:bodyPr wrap="squar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Who are our high-value customers? Identified top 20% of customers generating 55% of revenue, enabling focused retention strategies.</a:t>
            </a:r>
            <a:endParaRPr lang="en-US" sz="1300" dirty="0"/>
          </a:p>
        </p:txBody>
      </p:sp>
      <p:sp>
        <p:nvSpPr>
          <p:cNvPr id="16" name="Shape 10"/>
          <p:cNvSpPr/>
          <p:nvPr/>
        </p:nvSpPr>
        <p:spPr>
          <a:xfrm>
            <a:off x="670560" y="4198858"/>
            <a:ext cx="6560820" cy="1508284"/>
          </a:xfrm>
          <a:prstGeom prst="roundRect">
            <a:avLst>
              <a:gd name="adj" fmla="val 7275"/>
            </a:avLst>
          </a:prstGeom>
          <a:solidFill>
            <a:srgbClr val="FFFFFF">
              <a:alpha val="95000"/>
            </a:srgbClr>
          </a:solidFill>
          <a:ln/>
        </p:spPr>
      </p:sp>
      <p:pic>
        <p:nvPicPr>
          <p:cNvPr id="17" name="Image 4" descr="preencoded.png"/>
          <p:cNvPicPr>
            <a:picLocks noChangeAspect="1"/>
          </p:cNvPicPr>
          <p:nvPr/>
        </p:nvPicPr>
        <p:blipFill>
          <a:blip r:embed="rId3"/>
          <a:stretch>
            <a:fillRect/>
          </a:stretch>
        </p:blipFill>
        <p:spPr>
          <a:xfrm>
            <a:off x="670560" y="4175998"/>
            <a:ext cx="6560820" cy="91440"/>
          </a:xfrm>
          <a:prstGeom prst="rect">
            <a:avLst/>
          </a:prstGeom>
        </p:spPr>
      </p:pic>
      <p:pic>
        <p:nvPicPr>
          <p:cNvPr id="18" name="Image 5" descr="preencoded.png"/>
          <p:cNvPicPr>
            <a:picLocks noChangeAspect="1"/>
          </p:cNvPicPr>
          <p:nvPr/>
        </p:nvPicPr>
        <p:blipFill>
          <a:blip r:embed="rId4"/>
          <a:stretch>
            <a:fillRect/>
          </a:stretch>
        </p:blipFill>
        <p:spPr>
          <a:xfrm>
            <a:off x="3699510" y="3947398"/>
            <a:ext cx="502920" cy="502920"/>
          </a:xfrm>
          <a:prstGeom prst="rect">
            <a:avLst/>
          </a:prstGeom>
        </p:spPr>
      </p:pic>
      <p:sp>
        <p:nvSpPr>
          <p:cNvPr id="19" name="Text 11"/>
          <p:cNvSpPr/>
          <p:nvPr/>
        </p:nvSpPr>
        <p:spPr>
          <a:xfrm>
            <a:off x="3850362" y="4073128"/>
            <a:ext cx="201097" cy="25146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Bricolage Grotesque Semi Bold" pitchFamily="34" charset="0"/>
                <a:ea typeface="Bricolage Grotesque Semi Bold" pitchFamily="34" charset="-122"/>
                <a:cs typeface="Bricolage Grotesque Semi Bold" pitchFamily="34" charset="-120"/>
              </a:rPr>
              <a:t>3</a:t>
            </a:r>
            <a:endParaRPr lang="en-US" sz="1550" dirty="0"/>
          </a:p>
        </p:txBody>
      </p:sp>
      <p:sp>
        <p:nvSpPr>
          <p:cNvPr id="20" name="Text 12"/>
          <p:cNvSpPr/>
          <p:nvPr/>
        </p:nvSpPr>
        <p:spPr>
          <a:xfrm>
            <a:off x="861060" y="4617958"/>
            <a:ext cx="2095738" cy="261937"/>
          </a:xfrm>
          <a:prstGeom prst="rect">
            <a:avLst/>
          </a:prstGeom>
          <a:noFill/>
          <a:ln/>
        </p:spPr>
        <p:txBody>
          <a:bodyPr wrap="none" lIns="0" tIns="0" rIns="0" bIns="0" rtlCol="0" anchor="t"/>
          <a:lstStyle/>
          <a:p>
            <a:pPr marL="0" indent="0" algn="l">
              <a:lnSpc>
                <a:spcPts val="2050"/>
              </a:lnSpc>
              <a:buNone/>
            </a:pPr>
            <a:r>
              <a:rPr lang="en-US" sz="1650" dirty="0">
                <a:solidFill>
                  <a:srgbClr val="2C2926"/>
                </a:solidFill>
                <a:latin typeface="Bricolage Grotesque Semi Bold" pitchFamily="34" charset="0"/>
                <a:ea typeface="Bricolage Grotesque Semi Bold" pitchFamily="34" charset="-122"/>
                <a:cs typeface="Bricolage Grotesque Semi Bold" pitchFamily="34" charset="-120"/>
              </a:rPr>
              <a:t>Temporal Patterns</a:t>
            </a:r>
            <a:endParaRPr lang="en-US" sz="1650" dirty="0"/>
          </a:p>
        </p:txBody>
      </p:sp>
      <p:sp>
        <p:nvSpPr>
          <p:cNvPr id="21" name="Text 13"/>
          <p:cNvSpPr/>
          <p:nvPr/>
        </p:nvSpPr>
        <p:spPr>
          <a:xfrm>
            <a:off x="861060" y="4980384"/>
            <a:ext cx="6179820" cy="536258"/>
          </a:xfrm>
          <a:prstGeom prst="rect">
            <a:avLst/>
          </a:prstGeom>
          <a:noFill/>
          <a:ln/>
        </p:spPr>
        <p:txBody>
          <a:bodyPr wrap="squar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When do customers shop most? Discovered peak shopping periods during weekends and month-end cycles, informing promotional timing.</a:t>
            </a:r>
            <a:endParaRPr lang="en-US" sz="1300" dirty="0"/>
          </a:p>
        </p:txBody>
      </p:sp>
      <p:sp>
        <p:nvSpPr>
          <p:cNvPr id="22" name="Shape 14"/>
          <p:cNvSpPr/>
          <p:nvPr/>
        </p:nvSpPr>
        <p:spPr>
          <a:xfrm>
            <a:off x="7399020" y="4198858"/>
            <a:ext cx="6560820" cy="1508284"/>
          </a:xfrm>
          <a:prstGeom prst="roundRect">
            <a:avLst>
              <a:gd name="adj" fmla="val 7275"/>
            </a:avLst>
          </a:prstGeom>
          <a:solidFill>
            <a:srgbClr val="FFFFFF">
              <a:alpha val="95000"/>
            </a:srgbClr>
          </a:solidFill>
          <a:ln/>
        </p:spPr>
      </p:sp>
      <p:pic>
        <p:nvPicPr>
          <p:cNvPr id="23" name="Image 6" descr="preencoded.png"/>
          <p:cNvPicPr>
            <a:picLocks noChangeAspect="1"/>
          </p:cNvPicPr>
          <p:nvPr/>
        </p:nvPicPr>
        <p:blipFill>
          <a:blip r:embed="rId3"/>
          <a:stretch>
            <a:fillRect/>
          </a:stretch>
        </p:blipFill>
        <p:spPr>
          <a:xfrm>
            <a:off x="7399020" y="4175998"/>
            <a:ext cx="6560820" cy="91440"/>
          </a:xfrm>
          <a:prstGeom prst="rect">
            <a:avLst/>
          </a:prstGeom>
        </p:spPr>
      </p:pic>
      <p:pic>
        <p:nvPicPr>
          <p:cNvPr id="24" name="Image 7" descr="preencoded.png"/>
          <p:cNvPicPr>
            <a:picLocks noChangeAspect="1"/>
          </p:cNvPicPr>
          <p:nvPr/>
        </p:nvPicPr>
        <p:blipFill>
          <a:blip r:embed="rId4"/>
          <a:stretch>
            <a:fillRect/>
          </a:stretch>
        </p:blipFill>
        <p:spPr>
          <a:xfrm>
            <a:off x="10427970" y="3947398"/>
            <a:ext cx="502920" cy="502920"/>
          </a:xfrm>
          <a:prstGeom prst="rect">
            <a:avLst/>
          </a:prstGeom>
        </p:spPr>
      </p:pic>
      <p:sp>
        <p:nvSpPr>
          <p:cNvPr id="25" name="Text 15"/>
          <p:cNvSpPr/>
          <p:nvPr/>
        </p:nvSpPr>
        <p:spPr>
          <a:xfrm>
            <a:off x="10578822" y="4073128"/>
            <a:ext cx="201097" cy="25146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Bricolage Grotesque Semi Bold" pitchFamily="34" charset="0"/>
                <a:ea typeface="Bricolage Grotesque Semi Bold" pitchFamily="34" charset="-122"/>
                <a:cs typeface="Bricolage Grotesque Semi Bold" pitchFamily="34" charset="-120"/>
              </a:rPr>
              <a:t>4</a:t>
            </a:r>
            <a:endParaRPr lang="en-US" sz="1550" dirty="0"/>
          </a:p>
        </p:txBody>
      </p:sp>
      <p:sp>
        <p:nvSpPr>
          <p:cNvPr id="26" name="Text 16"/>
          <p:cNvSpPr/>
          <p:nvPr/>
        </p:nvSpPr>
        <p:spPr>
          <a:xfrm>
            <a:off x="7589520" y="4617958"/>
            <a:ext cx="2186464" cy="261937"/>
          </a:xfrm>
          <a:prstGeom prst="rect">
            <a:avLst/>
          </a:prstGeom>
          <a:noFill/>
          <a:ln/>
        </p:spPr>
        <p:txBody>
          <a:bodyPr wrap="none" lIns="0" tIns="0" rIns="0" bIns="0" rtlCol="0" anchor="t"/>
          <a:lstStyle/>
          <a:p>
            <a:pPr marL="0" indent="0" algn="l">
              <a:lnSpc>
                <a:spcPts val="2050"/>
              </a:lnSpc>
              <a:buNone/>
            </a:pPr>
            <a:r>
              <a:rPr lang="en-US" sz="1650" dirty="0">
                <a:solidFill>
                  <a:srgbClr val="2C2926"/>
                </a:solidFill>
                <a:latin typeface="Bricolage Grotesque Semi Bold" pitchFamily="34" charset="0"/>
                <a:ea typeface="Bricolage Grotesque Semi Bold" pitchFamily="34" charset="-122"/>
                <a:cs typeface="Bricolage Grotesque Semi Bold" pitchFamily="34" charset="-120"/>
              </a:rPr>
              <a:t>Payment Preferences</a:t>
            </a:r>
            <a:endParaRPr lang="en-US" sz="1650" dirty="0"/>
          </a:p>
        </p:txBody>
      </p:sp>
      <p:sp>
        <p:nvSpPr>
          <p:cNvPr id="27" name="Text 17"/>
          <p:cNvSpPr/>
          <p:nvPr/>
        </p:nvSpPr>
        <p:spPr>
          <a:xfrm>
            <a:off x="7589520" y="4980384"/>
            <a:ext cx="6179820" cy="536258"/>
          </a:xfrm>
          <a:prstGeom prst="rect">
            <a:avLst/>
          </a:prstGeom>
          <a:noFill/>
          <a:ln/>
        </p:spPr>
        <p:txBody>
          <a:bodyPr wrap="squar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How do customers prefer to pay? Credit card transactions account for 48%, followed by cash (32%) and digital wallets (20%).</a:t>
            </a:r>
            <a:endParaRPr lang="en-US" sz="1300" dirty="0"/>
          </a:p>
        </p:txBody>
      </p:sp>
      <p:sp>
        <p:nvSpPr>
          <p:cNvPr id="28" name="Shape 18"/>
          <p:cNvSpPr/>
          <p:nvPr/>
        </p:nvSpPr>
        <p:spPr>
          <a:xfrm>
            <a:off x="670560" y="6126242"/>
            <a:ext cx="6560820" cy="1508284"/>
          </a:xfrm>
          <a:prstGeom prst="roundRect">
            <a:avLst>
              <a:gd name="adj" fmla="val 7275"/>
            </a:avLst>
          </a:prstGeom>
          <a:solidFill>
            <a:srgbClr val="FFFFFF">
              <a:alpha val="95000"/>
            </a:srgbClr>
          </a:solidFill>
          <a:ln/>
        </p:spPr>
      </p:sp>
      <p:pic>
        <p:nvPicPr>
          <p:cNvPr id="29" name="Image 8" descr="preencoded.png"/>
          <p:cNvPicPr>
            <a:picLocks noChangeAspect="1"/>
          </p:cNvPicPr>
          <p:nvPr/>
        </p:nvPicPr>
        <p:blipFill>
          <a:blip r:embed="rId3"/>
          <a:stretch>
            <a:fillRect/>
          </a:stretch>
        </p:blipFill>
        <p:spPr>
          <a:xfrm>
            <a:off x="670560" y="6103382"/>
            <a:ext cx="6560820" cy="91440"/>
          </a:xfrm>
          <a:prstGeom prst="rect">
            <a:avLst/>
          </a:prstGeom>
        </p:spPr>
      </p:pic>
      <p:pic>
        <p:nvPicPr>
          <p:cNvPr id="30" name="Image 9" descr="preencoded.png"/>
          <p:cNvPicPr>
            <a:picLocks noChangeAspect="1"/>
          </p:cNvPicPr>
          <p:nvPr/>
        </p:nvPicPr>
        <p:blipFill>
          <a:blip r:embed="rId4"/>
          <a:stretch>
            <a:fillRect/>
          </a:stretch>
        </p:blipFill>
        <p:spPr>
          <a:xfrm>
            <a:off x="3699510" y="5874782"/>
            <a:ext cx="502920" cy="502920"/>
          </a:xfrm>
          <a:prstGeom prst="rect">
            <a:avLst/>
          </a:prstGeom>
        </p:spPr>
      </p:pic>
      <p:sp>
        <p:nvSpPr>
          <p:cNvPr id="31" name="Text 19"/>
          <p:cNvSpPr/>
          <p:nvPr/>
        </p:nvSpPr>
        <p:spPr>
          <a:xfrm>
            <a:off x="3850362" y="6000512"/>
            <a:ext cx="201097" cy="25146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Bricolage Grotesque Semi Bold" pitchFamily="34" charset="0"/>
                <a:ea typeface="Bricolage Grotesque Semi Bold" pitchFamily="34" charset="-122"/>
                <a:cs typeface="Bricolage Grotesque Semi Bold" pitchFamily="34" charset="-120"/>
              </a:rPr>
              <a:t>5</a:t>
            </a:r>
            <a:endParaRPr lang="en-US" sz="1550" dirty="0"/>
          </a:p>
        </p:txBody>
      </p:sp>
      <p:sp>
        <p:nvSpPr>
          <p:cNvPr id="32" name="Text 20"/>
          <p:cNvSpPr/>
          <p:nvPr/>
        </p:nvSpPr>
        <p:spPr>
          <a:xfrm>
            <a:off x="861060" y="6545342"/>
            <a:ext cx="2095738" cy="261937"/>
          </a:xfrm>
          <a:prstGeom prst="rect">
            <a:avLst/>
          </a:prstGeom>
          <a:noFill/>
          <a:ln/>
        </p:spPr>
        <p:txBody>
          <a:bodyPr wrap="none" lIns="0" tIns="0" rIns="0" bIns="0" rtlCol="0" anchor="t"/>
          <a:lstStyle/>
          <a:p>
            <a:pPr marL="0" indent="0" algn="l">
              <a:lnSpc>
                <a:spcPts val="2050"/>
              </a:lnSpc>
              <a:buNone/>
            </a:pPr>
            <a:r>
              <a:rPr lang="en-US" sz="1650" dirty="0">
                <a:solidFill>
                  <a:srgbClr val="2C2926"/>
                </a:solidFill>
                <a:latin typeface="Bricolage Grotesque Semi Bold" pitchFamily="34" charset="0"/>
                <a:ea typeface="Bricolage Grotesque Semi Bold" pitchFamily="34" charset="-122"/>
                <a:cs typeface="Bricolage Grotesque Semi Bold" pitchFamily="34" charset="-120"/>
              </a:rPr>
              <a:t>Geographic Analysis</a:t>
            </a:r>
            <a:endParaRPr lang="en-US" sz="1650" dirty="0"/>
          </a:p>
        </p:txBody>
      </p:sp>
      <p:sp>
        <p:nvSpPr>
          <p:cNvPr id="33" name="Text 21"/>
          <p:cNvSpPr/>
          <p:nvPr/>
        </p:nvSpPr>
        <p:spPr>
          <a:xfrm>
            <a:off x="861060" y="6907768"/>
            <a:ext cx="6179820" cy="536258"/>
          </a:xfrm>
          <a:prstGeom prst="rect">
            <a:avLst/>
          </a:prstGeom>
          <a:noFill/>
          <a:ln/>
        </p:spPr>
        <p:txBody>
          <a:bodyPr wrap="squar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Where are our best-performing markets? Urban centers show 3x higher transaction density compared to suburban locations.</a:t>
            </a:r>
            <a:endParaRPr lang="en-US" sz="1300" dirty="0"/>
          </a:p>
        </p:txBody>
      </p:sp>
      <p:sp>
        <p:nvSpPr>
          <p:cNvPr id="34" name="Shape 22"/>
          <p:cNvSpPr/>
          <p:nvPr/>
        </p:nvSpPr>
        <p:spPr>
          <a:xfrm>
            <a:off x="7399020" y="6126242"/>
            <a:ext cx="6560820" cy="1508284"/>
          </a:xfrm>
          <a:prstGeom prst="roundRect">
            <a:avLst>
              <a:gd name="adj" fmla="val 7275"/>
            </a:avLst>
          </a:prstGeom>
          <a:solidFill>
            <a:srgbClr val="FFFFFF">
              <a:alpha val="95000"/>
            </a:srgbClr>
          </a:solidFill>
          <a:ln/>
        </p:spPr>
      </p:sp>
      <p:pic>
        <p:nvPicPr>
          <p:cNvPr id="35" name="Image 10" descr="preencoded.png"/>
          <p:cNvPicPr>
            <a:picLocks noChangeAspect="1"/>
          </p:cNvPicPr>
          <p:nvPr/>
        </p:nvPicPr>
        <p:blipFill>
          <a:blip r:embed="rId3"/>
          <a:stretch>
            <a:fillRect/>
          </a:stretch>
        </p:blipFill>
        <p:spPr>
          <a:xfrm>
            <a:off x="7399020" y="6103382"/>
            <a:ext cx="6560820" cy="91440"/>
          </a:xfrm>
          <a:prstGeom prst="rect">
            <a:avLst/>
          </a:prstGeom>
        </p:spPr>
      </p:pic>
      <p:pic>
        <p:nvPicPr>
          <p:cNvPr id="36" name="Image 11" descr="preencoded.png"/>
          <p:cNvPicPr>
            <a:picLocks noChangeAspect="1"/>
          </p:cNvPicPr>
          <p:nvPr/>
        </p:nvPicPr>
        <p:blipFill>
          <a:blip r:embed="rId4"/>
          <a:stretch>
            <a:fillRect/>
          </a:stretch>
        </p:blipFill>
        <p:spPr>
          <a:xfrm>
            <a:off x="10427970" y="5874782"/>
            <a:ext cx="502920" cy="502920"/>
          </a:xfrm>
          <a:prstGeom prst="rect">
            <a:avLst/>
          </a:prstGeom>
        </p:spPr>
      </p:pic>
      <p:sp>
        <p:nvSpPr>
          <p:cNvPr id="37" name="Text 23"/>
          <p:cNvSpPr/>
          <p:nvPr/>
        </p:nvSpPr>
        <p:spPr>
          <a:xfrm>
            <a:off x="10578822" y="6000512"/>
            <a:ext cx="201097" cy="25146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Bricolage Grotesque Semi Bold" pitchFamily="34" charset="0"/>
                <a:ea typeface="Bricolage Grotesque Semi Bold" pitchFamily="34" charset="-122"/>
                <a:cs typeface="Bricolage Grotesque Semi Bold" pitchFamily="34" charset="-120"/>
              </a:rPr>
              <a:t>6</a:t>
            </a:r>
            <a:endParaRPr lang="en-US" sz="1550" dirty="0"/>
          </a:p>
        </p:txBody>
      </p:sp>
      <p:sp>
        <p:nvSpPr>
          <p:cNvPr id="38" name="Text 24"/>
          <p:cNvSpPr/>
          <p:nvPr/>
        </p:nvSpPr>
        <p:spPr>
          <a:xfrm>
            <a:off x="7589520" y="6545342"/>
            <a:ext cx="2212062" cy="261937"/>
          </a:xfrm>
          <a:prstGeom prst="rect">
            <a:avLst/>
          </a:prstGeom>
          <a:noFill/>
          <a:ln/>
        </p:spPr>
        <p:txBody>
          <a:bodyPr wrap="none" lIns="0" tIns="0" rIns="0" bIns="0" rtlCol="0" anchor="t"/>
          <a:lstStyle/>
          <a:p>
            <a:pPr marL="0" indent="0" algn="l">
              <a:lnSpc>
                <a:spcPts val="2050"/>
              </a:lnSpc>
              <a:buNone/>
            </a:pPr>
            <a:r>
              <a:rPr lang="en-US" sz="1650" dirty="0">
                <a:solidFill>
                  <a:srgbClr val="2C2926"/>
                </a:solidFill>
                <a:latin typeface="Bricolage Grotesque Semi Bold" pitchFamily="34" charset="0"/>
                <a:ea typeface="Bricolage Grotesque Semi Bold" pitchFamily="34" charset="-122"/>
                <a:cs typeface="Bricolage Grotesque Semi Bold" pitchFamily="34" charset="-120"/>
              </a:rPr>
              <a:t>Demographic Insights</a:t>
            </a:r>
            <a:endParaRPr lang="en-US" sz="1650" dirty="0"/>
          </a:p>
        </p:txBody>
      </p:sp>
      <p:sp>
        <p:nvSpPr>
          <p:cNvPr id="39" name="Text 25"/>
          <p:cNvSpPr/>
          <p:nvPr/>
        </p:nvSpPr>
        <p:spPr>
          <a:xfrm>
            <a:off x="7589520" y="6907768"/>
            <a:ext cx="6179820" cy="536258"/>
          </a:xfrm>
          <a:prstGeom prst="rect">
            <a:avLst/>
          </a:prstGeom>
          <a:noFill/>
          <a:ln/>
        </p:spPr>
        <p:txBody>
          <a:bodyPr wrap="squar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What customer profiles drive sales? Female customers aged 25-40 represent the highest value segment with strongest repeat purchase rates.</a:t>
            </a:r>
            <a:endParaRPr lang="en-US" sz="1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96992" y="479227"/>
            <a:ext cx="6347460" cy="544473"/>
          </a:xfrm>
          <a:prstGeom prst="rect">
            <a:avLst/>
          </a:prstGeom>
          <a:noFill/>
          <a:ln/>
        </p:spPr>
        <p:txBody>
          <a:bodyPr wrap="none" lIns="0" tIns="0" rIns="0" bIns="0" rtlCol="0" anchor="t"/>
          <a:lstStyle/>
          <a:p>
            <a:pPr marL="0" indent="0" algn="l">
              <a:lnSpc>
                <a:spcPts val="4250"/>
              </a:lnSpc>
              <a:buNone/>
            </a:pPr>
            <a:r>
              <a:rPr lang="en-US" sz="3400" dirty="0">
                <a:solidFill>
                  <a:srgbClr val="2C2926"/>
                </a:solidFill>
                <a:latin typeface="Bricolage Grotesque Semi Bold" pitchFamily="34" charset="0"/>
                <a:ea typeface="Bricolage Grotesque Semi Bold" pitchFamily="34" charset="-122"/>
                <a:cs typeface="Bricolage Grotesque Semi Bold" pitchFamily="34" charset="-120"/>
              </a:rPr>
              <a:t>Power BI Dashboard Overview</a:t>
            </a:r>
            <a:endParaRPr lang="en-US" sz="3400" dirty="0"/>
          </a:p>
        </p:txBody>
      </p:sp>
      <p:sp>
        <p:nvSpPr>
          <p:cNvPr id="3" name="Text 1"/>
          <p:cNvSpPr/>
          <p:nvPr/>
        </p:nvSpPr>
        <p:spPr>
          <a:xfrm>
            <a:off x="696992" y="1459230"/>
            <a:ext cx="4085153" cy="326588"/>
          </a:xfrm>
          <a:prstGeom prst="rect">
            <a:avLst/>
          </a:prstGeom>
          <a:noFill/>
          <a:ln/>
        </p:spPr>
        <p:txBody>
          <a:bodyPr wrap="none" lIns="0" tIns="0" rIns="0" bIns="0" rtlCol="0" anchor="t"/>
          <a:lstStyle/>
          <a:p>
            <a:pPr marL="0" indent="0" algn="l">
              <a:lnSpc>
                <a:spcPts val="2550"/>
              </a:lnSpc>
              <a:buNone/>
            </a:pPr>
            <a:r>
              <a:rPr lang="en-US" sz="2050" dirty="0">
                <a:solidFill>
                  <a:srgbClr val="2C2926"/>
                </a:solidFill>
                <a:latin typeface="Bricolage Grotesque Semi Bold" pitchFamily="34" charset="0"/>
                <a:ea typeface="Bricolage Grotesque Semi Bold" pitchFamily="34" charset="-122"/>
                <a:cs typeface="Bricolage Grotesque Semi Bold" pitchFamily="34" charset="-120"/>
              </a:rPr>
              <a:t>Interactive Business Intelligence</a:t>
            </a:r>
            <a:endParaRPr lang="en-US" sz="2050" dirty="0"/>
          </a:p>
        </p:txBody>
      </p:sp>
      <p:sp>
        <p:nvSpPr>
          <p:cNvPr id="4" name="Text 2"/>
          <p:cNvSpPr/>
          <p:nvPr/>
        </p:nvSpPr>
        <p:spPr>
          <a:xfrm>
            <a:off x="696992" y="1960007"/>
            <a:ext cx="6405682" cy="1115378"/>
          </a:xfrm>
          <a:prstGeom prst="rect">
            <a:avLst/>
          </a:prstGeom>
          <a:noFill/>
          <a:ln/>
        </p:spPr>
        <p:txBody>
          <a:bodyPr wrap="square" lIns="0" tIns="0" rIns="0" bIns="0" rtlCol="0" anchor="t"/>
          <a:lstStyle/>
          <a:p>
            <a:pPr marL="0" indent="0" algn="l">
              <a:lnSpc>
                <a:spcPts val="2150"/>
              </a:lnSpc>
              <a:buNone/>
            </a:pPr>
            <a:r>
              <a:rPr lang="en-US" sz="1350" dirty="0">
                <a:solidFill>
                  <a:srgbClr val="2C2926"/>
                </a:solidFill>
                <a:latin typeface="Inter" pitchFamily="34" charset="0"/>
                <a:ea typeface="Inter" pitchFamily="34" charset="-122"/>
                <a:cs typeface="Inter" pitchFamily="34" charset="-120"/>
              </a:rPr>
              <a:t>The Power BI dashboard transforms complex analytical outputs into intuitive, interactive visualizations that enable stakeholders to explore data and derive insights independently. The dashboard features drill-down capabilities, dynamic filtering, and real-time KPI monitoring.</a:t>
            </a:r>
            <a:endParaRPr lang="en-US" sz="1350" dirty="0"/>
          </a:p>
        </p:txBody>
      </p:sp>
      <p:sp>
        <p:nvSpPr>
          <p:cNvPr id="5" name="Text 3"/>
          <p:cNvSpPr/>
          <p:nvPr/>
        </p:nvSpPr>
        <p:spPr>
          <a:xfrm>
            <a:off x="696992" y="3249573"/>
            <a:ext cx="2944416" cy="272296"/>
          </a:xfrm>
          <a:prstGeom prst="rect">
            <a:avLst/>
          </a:prstGeom>
          <a:noFill/>
          <a:ln/>
        </p:spPr>
        <p:txBody>
          <a:bodyPr wrap="none" lIns="0" tIns="0" rIns="0" bIns="0" rtlCol="0" anchor="t"/>
          <a:lstStyle/>
          <a:p>
            <a:pPr marL="0" indent="0" algn="l">
              <a:lnSpc>
                <a:spcPts val="2100"/>
              </a:lnSpc>
              <a:buNone/>
            </a:pPr>
            <a:r>
              <a:rPr lang="en-US" sz="1700" dirty="0">
                <a:solidFill>
                  <a:srgbClr val="2C2926"/>
                </a:solidFill>
                <a:latin typeface="Bricolage Grotesque Semi Bold" pitchFamily="34" charset="0"/>
                <a:ea typeface="Bricolage Grotesque Semi Bold" pitchFamily="34" charset="-122"/>
                <a:cs typeface="Bricolage Grotesque Semi Bold" pitchFamily="34" charset="-120"/>
              </a:rPr>
              <a:t>Key Performance Indicators</a:t>
            </a:r>
            <a:endParaRPr lang="en-US" sz="1700" dirty="0"/>
          </a:p>
        </p:txBody>
      </p:sp>
      <p:sp>
        <p:nvSpPr>
          <p:cNvPr id="6" name="Text 4"/>
          <p:cNvSpPr/>
          <p:nvPr/>
        </p:nvSpPr>
        <p:spPr>
          <a:xfrm>
            <a:off x="696992" y="3804880"/>
            <a:ext cx="3093958" cy="575072"/>
          </a:xfrm>
          <a:prstGeom prst="rect">
            <a:avLst/>
          </a:prstGeom>
          <a:noFill/>
          <a:ln/>
        </p:spPr>
        <p:txBody>
          <a:bodyPr wrap="none" lIns="0" tIns="0" rIns="0" bIns="0" rtlCol="0" anchor="t"/>
          <a:lstStyle/>
          <a:p>
            <a:pPr marL="0" indent="0" algn="ctr">
              <a:lnSpc>
                <a:spcPts val="4500"/>
              </a:lnSpc>
              <a:buNone/>
            </a:pPr>
            <a:r>
              <a:rPr lang="en-US" sz="4500" dirty="0">
                <a:solidFill>
                  <a:srgbClr val="2C2926"/>
                </a:solidFill>
                <a:latin typeface="Bricolage Grotesque Semi Bold" pitchFamily="34" charset="0"/>
                <a:ea typeface="Bricolage Grotesque Semi Bold" pitchFamily="34" charset="-122"/>
                <a:cs typeface="Bricolage Grotesque Semi Bold" pitchFamily="34" charset="-120"/>
              </a:rPr>
              <a:t>$2.4M</a:t>
            </a:r>
            <a:endParaRPr lang="en-US" sz="4500" dirty="0"/>
          </a:p>
        </p:txBody>
      </p:sp>
      <p:sp>
        <p:nvSpPr>
          <p:cNvPr id="7" name="Text 5"/>
          <p:cNvSpPr/>
          <p:nvPr/>
        </p:nvSpPr>
        <p:spPr>
          <a:xfrm>
            <a:off x="1154787" y="4597598"/>
            <a:ext cx="2178248" cy="272296"/>
          </a:xfrm>
          <a:prstGeom prst="rect">
            <a:avLst/>
          </a:prstGeom>
          <a:noFill/>
          <a:ln/>
        </p:spPr>
        <p:txBody>
          <a:bodyPr wrap="none" lIns="0" tIns="0" rIns="0" bIns="0" rtlCol="0" anchor="t"/>
          <a:lstStyle/>
          <a:p>
            <a:pPr marL="0" indent="0" algn="ctr">
              <a:lnSpc>
                <a:spcPts val="2100"/>
              </a:lnSpc>
              <a:buNone/>
            </a:pPr>
            <a:r>
              <a:rPr lang="en-US" sz="1700" dirty="0">
                <a:solidFill>
                  <a:srgbClr val="2C2926"/>
                </a:solidFill>
                <a:latin typeface="Bricolage Grotesque Semi Bold" pitchFamily="34" charset="0"/>
                <a:ea typeface="Bricolage Grotesque Semi Bold" pitchFamily="34" charset="-122"/>
                <a:cs typeface="Bricolage Grotesque Semi Bold" pitchFamily="34" charset="-120"/>
              </a:rPr>
              <a:t>Total Revenue</a:t>
            </a:r>
            <a:endParaRPr lang="en-US" sz="1700" dirty="0"/>
          </a:p>
        </p:txBody>
      </p:sp>
      <p:sp>
        <p:nvSpPr>
          <p:cNvPr id="8" name="Text 6"/>
          <p:cNvSpPr/>
          <p:nvPr/>
        </p:nvSpPr>
        <p:spPr>
          <a:xfrm>
            <a:off x="696992" y="5044083"/>
            <a:ext cx="3093958" cy="557689"/>
          </a:xfrm>
          <a:prstGeom prst="rect">
            <a:avLst/>
          </a:prstGeom>
          <a:noFill/>
          <a:ln/>
        </p:spPr>
        <p:txBody>
          <a:bodyPr wrap="square" lIns="0" tIns="0" rIns="0" bIns="0" rtlCol="0" anchor="t"/>
          <a:lstStyle/>
          <a:p>
            <a:pPr marL="0" indent="0" algn="ctr">
              <a:lnSpc>
                <a:spcPts val="2150"/>
              </a:lnSpc>
              <a:buNone/>
            </a:pPr>
            <a:r>
              <a:rPr lang="en-US" sz="1350" dirty="0">
                <a:solidFill>
                  <a:srgbClr val="2C2926"/>
                </a:solidFill>
                <a:latin typeface="Inter" pitchFamily="34" charset="0"/>
                <a:ea typeface="Inter" pitchFamily="34" charset="-122"/>
                <a:cs typeface="Inter" pitchFamily="34" charset="-120"/>
              </a:rPr>
              <a:t>Year-to-date revenue across all categories</a:t>
            </a:r>
            <a:endParaRPr lang="en-US" sz="1350" dirty="0"/>
          </a:p>
        </p:txBody>
      </p:sp>
      <p:sp>
        <p:nvSpPr>
          <p:cNvPr id="9" name="Text 7"/>
          <p:cNvSpPr/>
          <p:nvPr/>
        </p:nvSpPr>
        <p:spPr>
          <a:xfrm>
            <a:off x="4008715" y="3804880"/>
            <a:ext cx="3093958" cy="575072"/>
          </a:xfrm>
          <a:prstGeom prst="rect">
            <a:avLst/>
          </a:prstGeom>
          <a:noFill/>
          <a:ln/>
        </p:spPr>
        <p:txBody>
          <a:bodyPr wrap="none" lIns="0" tIns="0" rIns="0" bIns="0" rtlCol="0" anchor="t"/>
          <a:lstStyle/>
          <a:p>
            <a:pPr marL="0" indent="0" algn="ctr">
              <a:lnSpc>
                <a:spcPts val="4500"/>
              </a:lnSpc>
              <a:buNone/>
            </a:pPr>
            <a:r>
              <a:rPr lang="en-US" sz="4500" dirty="0">
                <a:solidFill>
                  <a:srgbClr val="2C2926"/>
                </a:solidFill>
                <a:latin typeface="Bricolage Grotesque Semi Bold" pitchFamily="34" charset="0"/>
                <a:ea typeface="Bricolage Grotesque Semi Bold" pitchFamily="34" charset="-122"/>
                <a:cs typeface="Bricolage Grotesque Semi Bold" pitchFamily="34" charset="-120"/>
              </a:rPr>
              <a:t>15.2K</a:t>
            </a:r>
            <a:endParaRPr lang="en-US" sz="4500" dirty="0"/>
          </a:p>
        </p:txBody>
      </p:sp>
      <p:sp>
        <p:nvSpPr>
          <p:cNvPr id="10" name="Text 8"/>
          <p:cNvSpPr/>
          <p:nvPr/>
        </p:nvSpPr>
        <p:spPr>
          <a:xfrm>
            <a:off x="4466511" y="4597598"/>
            <a:ext cx="2178248" cy="272296"/>
          </a:xfrm>
          <a:prstGeom prst="rect">
            <a:avLst/>
          </a:prstGeom>
          <a:noFill/>
          <a:ln/>
        </p:spPr>
        <p:txBody>
          <a:bodyPr wrap="none" lIns="0" tIns="0" rIns="0" bIns="0" rtlCol="0" anchor="t"/>
          <a:lstStyle/>
          <a:p>
            <a:pPr marL="0" indent="0" algn="ctr">
              <a:lnSpc>
                <a:spcPts val="2100"/>
              </a:lnSpc>
              <a:buNone/>
            </a:pPr>
            <a:r>
              <a:rPr lang="en-US" sz="1700" dirty="0">
                <a:solidFill>
                  <a:srgbClr val="2C2926"/>
                </a:solidFill>
                <a:latin typeface="Bricolage Grotesque Semi Bold" pitchFamily="34" charset="0"/>
                <a:ea typeface="Bricolage Grotesque Semi Bold" pitchFamily="34" charset="-122"/>
                <a:cs typeface="Bricolage Grotesque Semi Bold" pitchFamily="34" charset="-120"/>
              </a:rPr>
              <a:t>Active Customers</a:t>
            </a:r>
            <a:endParaRPr lang="en-US" sz="1700" dirty="0"/>
          </a:p>
        </p:txBody>
      </p:sp>
      <p:sp>
        <p:nvSpPr>
          <p:cNvPr id="11" name="Text 9"/>
          <p:cNvSpPr/>
          <p:nvPr/>
        </p:nvSpPr>
        <p:spPr>
          <a:xfrm>
            <a:off x="4008715" y="5044083"/>
            <a:ext cx="3093958" cy="557689"/>
          </a:xfrm>
          <a:prstGeom prst="rect">
            <a:avLst/>
          </a:prstGeom>
          <a:noFill/>
          <a:ln/>
        </p:spPr>
        <p:txBody>
          <a:bodyPr wrap="square" lIns="0" tIns="0" rIns="0" bIns="0" rtlCol="0" anchor="t"/>
          <a:lstStyle/>
          <a:p>
            <a:pPr marL="0" indent="0" algn="ctr">
              <a:lnSpc>
                <a:spcPts val="2150"/>
              </a:lnSpc>
              <a:buNone/>
            </a:pPr>
            <a:r>
              <a:rPr lang="en-US" sz="1350" dirty="0">
                <a:solidFill>
                  <a:srgbClr val="2C2926"/>
                </a:solidFill>
                <a:latin typeface="Inter" pitchFamily="34" charset="0"/>
                <a:ea typeface="Inter" pitchFamily="34" charset="-122"/>
                <a:cs typeface="Inter" pitchFamily="34" charset="-120"/>
              </a:rPr>
              <a:t>Unique customers with purchases in analysis period</a:t>
            </a:r>
            <a:endParaRPr lang="en-US" sz="1350" dirty="0"/>
          </a:p>
        </p:txBody>
      </p:sp>
      <p:sp>
        <p:nvSpPr>
          <p:cNvPr id="12" name="Text 10"/>
          <p:cNvSpPr/>
          <p:nvPr/>
        </p:nvSpPr>
        <p:spPr>
          <a:xfrm>
            <a:off x="2352794" y="6037302"/>
            <a:ext cx="3093958" cy="575072"/>
          </a:xfrm>
          <a:prstGeom prst="rect">
            <a:avLst/>
          </a:prstGeom>
          <a:noFill/>
          <a:ln/>
        </p:spPr>
        <p:txBody>
          <a:bodyPr wrap="none" lIns="0" tIns="0" rIns="0" bIns="0" rtlCol="0" anchor="t"/>
          <a:lstStyle/>
          <a:p>
            <a:pPr marL="0" indent="0" algn="ctr">
              <a:lnSpc>
                <a:spcPts val="4500"/>
              </a:lnSpc>
              <a:buNone/>
            </a:pPr>
            <a:r>
              <a:rPr lang="en-US" sz="4500" dirty="0">
                <a:solidFill>
                  <a:srgbClr val="2C2926"/>
                </a:solidFill>
                <a:latin typeface="Bricolage Grotesque Semi Bold" pitchFamily="34" charset="0"/>
                <a:ea typeface="Bricolage Grotesque Semi Bold" pitchFamily="34" charset="-122"/>
                <a:cs typeface="Bricolage Grotesque Semi Bold" pitchFamily="34" charset="-120"/>
              </a:rPr>
              <a:t>$158</a:t>
            </a:r>
            <a:endParaRPr lang="en-US" sz="4500" dirty="0"/>
          </a:p>
        </p:txBody>
      </p:sp>
      <p:sp>
        <p:nvSpPr>
          <p:cNvPr id="13" name="Text 11"/>
          <p:cNvSpPr/>
          <p:nvPr/>
        </p:nvSpPr>
        <p:spPr>
          <a:xfrm>
            <a:off x="2810589" y="6830020"/>
            <a:ext cx="2178248" cy="272296"/>
          </a:xfrm>
          <a:prstGeom prst="rect">
            <a:avLst/>
          </a:prstGeom>
          <a:noFill/>
          <a:ln/>
        </p:spPr>
        <p:txBody>
          <a:bodyPr wrap="none" lIns="0" tIns="0" rIns="0" bIns="0" rtlCol="0" anchor="t"/>
          <a:lstStyle/>
          <a:p>
            <a:pPr marL="0" indent="0" algn="ctr">
              <a:lnSpc>
                <a:spcPts val="2100"/>
              </a:lnSpc>
              <a:buNone/>
            </a:pPr>
            <a:r>
              <a:rPr lang="en-US" sz="1700" dirty="0">
                <a:solidFill>
                  <a:srgbClr val="2C2926"/>
                </a:solidFill>
                <a:latin typeface="Bricolage Grotesque Semi Bold" pitchFamily="34" charset="0"/>
                <a:ea typeface="Bricolage Grotesque Semi Bold" pitchFamily="34" charset="-122"/>
                <a:cs typeface="Bricolage Grotesque Semi Bold" pitchFamily="34" charset="-120"/>
              </a:rPr>
              <a:t>Average Transaction</a:t>
            </a:r>
            <a:endParaRPr lang="en-US" sz="1700" dirty="0"/>
          </a:p>
        </p:txBody>
      </p:sp>
      <p:sp>
        <p:nvSpPr>
          <p:cNvPr id="14" name="Text 12"/>
          <p:cNvSpPr/>
          <p:nvPr/>
        </p:nvSpPr>
        <p:spPr>
          <a:xfrm>
            <a:off x="2352794" y="7276505"/>
            <a:ext cx="3093958" cy="278844"/>
          </a:xfrm>
          <a:prstGeom prst="rect">
            <a:avLst/>
          </a:prstGeom>
          <a:noFill/>
          <a:ln/>
        </p:spPr>
        <p:txBody>
          <a:bodyPr wrap="none" lIns="0" tIns="0" rIns="0" bIns="0" rtlCol="0" anchor="t"/>
          <a:lstStyle/>
          <a:p>
            <a:pPr marL="0" indent="0" algn="ctr">
              <a:lnSpc>
                <a:spcPts val="2150"/>
              </a:lnSpc>
              <a:buNone/>
            </a:pPr>
            <a:r>
              <a:rPr lang="en-US" sz="1350" dirty="0">
                <a:solidFill>
                  <a:srgbClr val="2C2926"/>
                </a:solidFill>
                <a:latin typeface="Inter" pitchFamily="34" charset="0"/>
                <a:ea typeface="Inter" pitchFamily="34" charset="-122"/>
                <a:cs typeface="Inter" pitchFamily="34" charset="-120"/>
              </a:rPr>
              <a:t>Mean transaction value per purchase</a:t>
            </a:r>
            <a:endParaRPr lang="en-US" sz="1350" dirty="0"/>
          </a:p>
        </p:txBody>
      </p:sp>
      <p:pic>
        <p:nvPicPr>
          <p:cNvPr id="15" name="Image 0" descr="preencoded.png"/>
          <p:cNvPicPr>
            <a:picLocks noChangeAspect="1"/>
          </p:cNvPicPr>
          <p:nvPr/>
        </p:nvPicPr>
        <p:blipFill>
          <a:blip r:embed="rId3"/>
          <a:stretch>
            <a:fillRect/>
          </a:stretch>
        </p:blipFill>
        <p:spPr>
          <a:xfrm>
            <a:off x="7535347" y="1481018"/>
            <a:ext cx="4607957" cy="2542699"/>
          </a:xfrm>
          <a:prstGeom prst="rect">
            <a:avLst/>
          </a:prstGeom>
        </p:spPr>
      </p:pic>
      <p:sp>
        <p:nvSpPr>
          <p:cNvPr id="16" name="Text 13"/>
          <p:cNvSpPr/>
          <p:nvPr/>
        </p:nvSpPr>
        <p:spPr>
          <a:xfrm>
            <a:off x="7535347" y="4219694"/>
            <a:ext cx="2178248" cy="272296"/>
          </a:xfrm>
          <a:prstGeom prst="rect">
            <a:avLst/>
          </a:prstGeom>
          <a:noFill/>
          <a:ln/>
        </p:spPr>
        <p:txBody>
          <a:bodyPr wrap="none" lIns="0" tIns="0" rIns="0" bIns="0" rtlCol="0" anchor="t"/>
          <a:lstStyle/>
          <a:p>
            <a:pPr marL="0" indent="0" algn="l">
              <a:lnSpc>
                <a:spcPts val="2100"/>
              </a:lnSpc>
              <a:buNone/>
            </a:pPr>
            <a:r>
              <a:rPr lang="en-US" sz="1700" dirty="0">
                <a:solidFill>
                  <a:srgbClr val="2C2926"/>
                </a:solidFill>
                <a:latin typeface="Bricolage Grotesque Semi Bold" pitchFamily="34" charset="0"/>
                <a:ea typeface="Bricolage Grotesque Semi Bold" pitchFamily="34" charset="-122"/>
                <a:cs typeface="Bricolage Grotesque Semi Bold" pitchFamily="34" charset="-120"/>
              </a:rPr>
              <a:t>Dashboard Features</a:t>
            </a:r>
            <a:endParaRPr lang="en-US" sz="1700" dirty="0"/>
          </a:p>
        </p:txBody>
      </p:sp>
      <p:sp>
        <p:nvSpPr>
          <p:cNvPr id="17" name="Text 14"/>
          <p:cNvSpPr/>
          <p:nvPr/>
        </p:nvSpPr>
        <p:spPr>
          <a:xfrm>
            <a:off x="7535347" y="4666178"/>
            <a:ext cx="6405682" cy="278844"/>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2C2926"/>
                </a:solidFill>
                <a:latin typeface="Inter" pitchFamily="34" charset="0"/>
                <a:ea typeface="Inter" pitchFamily="34" charset="-122"/>
                <a:cs typeface="Inter" pitchFamily="34" charset="-120"/>
              </a:rPr>
              <a:t>Revenue trends by month, category, and customer segment</a:t>
            </a:r>
            <a:endParaRPr lang="en-US" sz="1350" dirty="0"/>
          </a:p>
        </p:txBody>
      </p:sp>
      <p:sp>
        <p:nvSpPr>
          <p:cNvPr id="18" name="Text 15"/>
          <p:cNvSpPr/>
          <p:nvPr/>
        </p:nvSpPr>
        <p:spPr>
          <a:xfrm>
            <a:off x="7535347" y="5005983"/>
            <a:ext cx="6405682" cy="278844"/>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2C2926"/>
                </a:solidFill>
                <a:latin typeface="Inter" pitchFamily="34" charset="0"/>
                <a:ea typeface="Inter" pitchFamily="34" charset="-122"/>
                <a:cs typeface="Inter" pitchFamily="34" charset="-120"/>
              </a:rPr>
              <a:t>Geographic heat maps showing regional performance</a:t>
            </a:r>
            <a:endParaRPr lang="en-US" sz="1350" dirty="0"/>
          </a:p>
        </p:txBody>
      </p:sp>
      <p:sp>
        <p:nvSpPr>
          <p:cNvPr id="19" name="Text 16"/>
          <p:cNvSpPr/>
          <p:nvPr/>
        </p:nvSpPr>
        <p:spPr>
          <a:xfrm>
            <a:off x="7535347" y="5345787"/>
            <a:ext cx="6405682" cy="278844"/>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2C2926"/>
                </a:solidFill>
                <a:latin typeface="Inter" pitchFamily="34" charset="0"/>
                <a:ea typeface="Inter" pitchFamily="34" charset="-122"/>
                <a:cs typeface="Inter" pitchFamily="34" charset="-120"/>
              </a:rPr>
              <a:t>Customer demographic breakdowns with interactive filters</a:t>
            </a:r>
            <a:endParaRPr lang="en-US" sz="1350" dirty="0"/>
          </a:p>
        </p:txBody>
      </p:sp>
      <p:sp>
        <p:nvSpPr>
          <p:cNvPr id="20" name="Text 17"/>
          <p:cNvSpPr/>
          <p:nvPr/>
        </p:nvSpPr>
        <p:spPr>
          <a:xfrm>
            <a:off x="7535347" y="5685592"/>
            <a:ext cx="6405682" cy="278844"/>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2C2926"/>
                </a:solidFill>
                <a:latin typeface="Inter" pitchFamily="34" charset="0"/>
                <a:ea typeface="Inter" pitchFamily="34" charset="-122"/>
                <a:cs typeface="Inter" pitchFamily="34" charset="-120"/>
              </a:rPr>
              <a:t>Product performance comparisons and inventory insights</a:t>
            </a:r>
            <a:endParaRPr lang="en-US" sz="1350" dirty="0"/>
          </a:p>
        </p:txBody>
      </p:sp>
      <p:sp>
        <p:nvSpPr>
          <p:cNvPr id="21" name="Text 18"/>
          <p:cNvSpPr/>
          <p:nvPr/>
        </p:nvSpPr>
        <p:spPr>
          <a:xfrm>
            <a:off x="7535347" y="6025396"/>
            <a:ext cx="6405682" cy="278844"/>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2C2926"/>
                </a:solidFill>
                <a:latin typeface="Inter" pitchFamily="34" charset="0"/>
                <a:ea typeface="Inter" pitchFamily="34" charset="-122"/>
                <a:cs typeface="Inter" pitchFamily="34" charset="-120"/>
              </a:rPr>
              <a:t>Payment method analysis and transaction patterns</a:t>
            </a:r>
            <a:endParaRPr lang="en-US"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32222" y="435054"/>
            <a:ext cx="4163497" cy="493871"/>
          </a:xfrm>
          <a:prstGeom prst="rect">
            <a:avLst/>
          </a:prstGeom>
          <a:noFill/>
          <a:ln/>
        </p:spPr>
        <p:txBody>
          <a:bodyPr wrap="none" lIns="0" tIns="0" rIns="0" bIns="0" rtlCol="0" anchor="t"/>
          <a:lstStyle/>
          <a:p>
            <a:pPr marL="0" indent="0" algn="l">
              <a:lnSpc>
                <a:spcPts val="3850"/>
              </a:lnSpc>
              <a:buNone/>
            </a:pPr>
            <a:r>
              <a:rPr lang="en-US" sz="3100" dirty="0">
                <a:solidFill>
                  <a:srgbClr val="2C2926"/>
                </a:solidFill>
                <a:latin typeface="Bricolage Grotesque Semi Bold" pitchFamily="34" charset="0"/>
                <a:ea typeface="Bricolage Grotesque Semi Bold" pitchFamily="34" charset="-122"/>
                <a:cs typeface="Bricolage Grotesque Semi Bold" pitchFamily="34" charset="-120"/>
              </a:rPr>
              <a:t>Key Business Insights</a:t>
            </a:r>
            <a:endParaRPr lang="en-US" sz="3100" dirty="0"/>
          </a:p>
        </p:txBody>
      </p:sp>
      <p:sp>
        <p:nvSpPr>
          <p:cNvPr id="3" name="Text 1"/>
          <p:cNvSpPr/>
          <p:nvPr/>
        </p:nvSpPr>
        <p:spPr>
          <a:xfrm>
            <a:off x="632222" y="1323975"/>
            <a:ext cx="2371130" cy="296466"/>
          </a:xfrm>
          <a:prstGeom prst="rect">
            <a:avLst/>
          </a:prstGeom>
          <a:noFill/>
          <a:ln/>
        </p:spPr>
        <p:txBody>
          <a:bodyPr wrap="none" lIns="0" tIns="0" rIns="0" bIns="0" rtlCol="0" anchor="t"/>
          <a:lstStyle/>
          <a:p>
            <a:pPr marL="0" indent="0" algn="l">
              <a:lnSpc>
                <a:spcPts val="230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Revenue Drivers</a:t>
            </a:r>
            <a:endParaRPr lang="en-US" sz="1850" dirty="0"/>
          </a:p>
        </p:txBody>
      </p:sp>
      <p:sp>
        <p:nvSpPr>
          <p:cNvPr id="4" name="Shape 2"/>
          <p:cNvSpPr/>
          <p:nvPr/>
        </p:nvSpPr>
        <p:spPr>
          <a:xfrm>
            <a:off x="632222" y="1798201"/>
            <a:ext cx="6490216" cy="1525429"/>
          </a:xfrm>
          <a:prstGeom prst="roundRect">
            <a:avLst>
              <a:gd name="adj" fmla="val 4352"/>
            </a:avLst>
          </a:prstGeom>
          <a:solidFill>
            <a:srgbClr val="FFFFFF">
              <a:alpha val="95000"/>
            </a:srgbClr>
          </a:solidFill>
          <a:ln w="22860">
            <a:solidFill>
              <a:srgbClr val="F8ECD3"/>
            </a:solidFill>
            <a:prstDash val="solid"/>
          </a:ln>
        </p:spPr>
      </p:sp>
      <p:sp>
        <p:nvSpPr>
          <p:cNvPr id="5" name="Text 3"/>
          <p:cNvSpPr/>
          <p:nvPr/>
        </p:nvSpPr>
        <p:spPr>
          <a:xfrm>
            <a:off x="813078" y="1979057"/>
            <a:ext cx="2820114" cy="247055"/>
          </a:xfrm>
          <a:prstGeom prst="rect">
            <a:avLst/>
          </a:prstGeom>
          <a:noFill/>
          <a:ln/>
        </p:spPr>
        <p:txBody>
          <a:bodyPr wrap="none" lIns="0" tIns="0" rIns="0" bIns="0" rtlCol="0" anchor="t"/>
          <a:lstStyle/>
          <a:p>
            <a:pPr marL="0" indent="0" algn="l">
              <a:lnSpc>
                <a:spcPts val="1900"/>
              </a:lnSpc>
              <a:buNone/>
            </a:pPr>
            <a:r>
              <a:rPr lang="en-US" sz="1550" dirty="0">
                <a:solidFill>
                  <a:srgbClr val="E7BF6A"/>
                </a:solidFill>
                <a:latin typeface="Bricolage Grotesque Semi Bold" pitchFamily="34" charset="0"/>
                <a:ea typeface="Bricolage Grotesque Semi Bold" pitchFamily="34" charset="-122"/>
                <a:cs typeface="Bricolage Grotesque Semi Bold" pitchFamily="34" charset="-120"/>
              </a:rPr>
              <a:t>Clothing Category Leadership</a:t>
            </a:r>
            <a:endParaRPr lang="en-US" sz="1550" dirty="0"/>
          </a:p>
        </p:txBody>
      </p:sp>
      <p:sp>
        <p:nvSpPr>
          <p:cNvPr id="6" name="Text 4"/>
          <p:cNvSpPr/>
          <p:nvPr/>
        </p:nvSpPr>
        <p:spPr>
          <a:xfrm>
            <a:off x="813078" y="2384108"/>
            <a:ext cx="6128504" cy="758666"/>
          </a:xfrm>
          <a:prstGeom prst="rect">
            <a:avLst/>
          </a:prstGeom>
          <a:noFill/>
          <a:ln/>
        </p:spPr>
        <p:txBody>
          <a:bodyPr wrap="square" lIns="0" tIns="0" rIns="0" bIns="0" rtlCol="0" anchor="t"/>
          <a:lstStyle/>
          <a:p>
            <a:pPr marL="0" indent="0" algn="l">
              <a:lnSpc>
                <a:spcPts val="1950"/>
              </a:lnSpc>
              <a:buNone/>
            </a:pPr>
            <a:r>
              <a:rPr lang="en-US" sz="1200" dirty="0">
                <a:solidFill>
                  <a:srgbClr val="2C2926"/>
                </a:solidFill>
                <a:latin typeface="Inter" pitchFamily="34" charset="0"/>
                <a:ea typeface="Inter" pitchFamily="34" charset="-122"/>
                <a:cs typeface="Inter" pitchFamily="34" charset="-120"/>
              </a:rPr>
              <a:t>Clothing products generate 45% of total revenue, with women's apparel showing highest margins. Seasonal variations indicate 30% revenue spike during festive periods.</a:t>
            </a:r>
            <a:endParaRPr lang="en-US" sz="1200" dirty="0"/>
          </a:p>
        </p:txBody>
      </p:sp>
      <p:sp>
        <p:nvSpPr>
          <p:cNvPr id="7" name="Shape 5"/>
          <p:cNvSpPr/>
          <p:nvPr/>
        </p:nvSpPr>
        <p:spPr>
          <a:xfrm>
            <a:off x="632222" y="3481626"/>
            <a:ext cx="6490216" cy="1272540"/>
          </a:xfrm>
          <a:prstGeom prst="roundRect">
            <a:avLst>
              <a:gd name="adj" fmla="val 5217"/>
            </a:avLst>
          </a:prstGeom>
          <a:solidFill>
            <a:srgbClr val="FFFFFF">
              <a:alpha val="95000"/>
            </a:srgbClr>
          </a:solidFill>
          <a:ln w="22860">
            <a:solidFill>
              <a:srgbClr val="F8ECD3"/>
            </a:solidFill>
            <a:prstDash val="solid"/>
          </a:ln>
        </p:spPr>
      </p:sp>
      <p:sp>
        <p:nvSpPr>
          <p:cNvPr id="8" name="Text 6"/>
          <p:cNvSpPr/>
          <p:nvPr/>
        </p:nvSpPr>
        <p:spPr>
          <a:xfrm>
            <a:off x="813078" y="3662482"/>
            <a:ext cx="2450187" cy="247055"/>
          </a:xfrm>
          <a:prstGeom prst="rect">
            <a:avLst/>
          </a:prstGeom>
          <a:noFill/>
          <a:ln/>
        </p:spPr>
        <p:txBody>
          <a:bodyPr wrap="none" lIns="0" tIns="0" rIns="0" bIns="0" rtlCol="0" anchor="t"/>
          <a:lstStyle/>
          <a:p>
            <a:pPr marL="0" indent="0" algn="l">
              <a:lnSpc>
                <a:spcPts val="1900"/>
              </a:lnSpc>
              <a:buNone/>
            </a:pPr>
            <a:r>
              <a:rPr lang="en-US" sz="1550" dirty="0">
                <a:solidFill>
                  <a:srgbClr val="E7BF6A"/>
                </a:solidFill>
                <a:latin typeface="Bricolage Grotesque Semi Bold" pitchFamily="34" charset="0"/>
                <a:ea typeface="Bricolage Grotesque Semi Bold" pitchFamily="34" charset="-122"/>
                <a:cs typeface="Bricolage Grotesque Semi Bold" pitchFamily="34" charset="-120"/>
              </a:rPr>
              <a:t>Technology Growth Trend</a:t>
            </a:r>
            <a:endParaRPr lang="en-US" sz="1550" dirty="0"/>
          </a:p>
        </p:txBody>
      </p:sp>
      <p:sp>
        <p:nvSpPr>
          <p:cNvPr id="9" name="Text 7"/>
          <p:cNvSpPr/>
          <p:nvPr/>
        </p:nvSpPr>
        <p:spPr>
          <a:xfrm>
            <a:off x="813078" y="4067532"/>
            <a:ext cx="6128504" cy="505778"/>
          </a:xfrm>
          <a:prstGeom prst="rect">
            <a:avLst/>
          </a:prstGeom>
          <a:noFill/>
          <a:ln/>
        </p:spPr>
        <p:txBody>
          <a:bodyPr wrap="square" lIns="0" tIns="0" rIns="0" bIns="0" rtlCol="0" anchor="t"/>
          <a:lstStyle/>
          <a:p>
            <a:pPr marL="0" indent="0" algn="l">
              <a:lnSpc>
                <a:spcPts val="1950"/>
              </a:lnSpc>
              <a:buNone/>
            </a:pPr>
            <a:r>
              <a:rPr lang="en-US" sz="1200" dirty="0">
                <a:solidFill>
                  <a:srgbClr val="2C2926"/>
                </a:solidFill>
                <a:latin typeface="Inter" pitchFamily="34" charset="0"/>
                <a:ea typeface="Inter" pitchFamily="34" charset="-122"/>
                <a:cs typeface="Inter" pitchFamily="34" charset="-120"/>
              </a:rPr>
              <a:t>Technology category shows 22% quarter-over-quarter growth, driven by smartphone accessories and wearable devices among younger demographics.</a:t>
            </a:r>
            <a:endParaRPr lang="en-US" sz="1200" dirty="0"/>
          </a:p>
        </p:txBody>
      </p:sp>
      <p:sp>
        <p:nvSpPr>
          <p:cNvPr id="10" name="Shape 8"/>
          <p:cNvSpPr/>
          <p:nvPr/>
        </p:nvSpPr>
        <p:spPr>
          <a:xfrm>
            <a:off x="632222" y="4912162"/>
            <a:ext cx="6490216" cy="1272540"/>
          </a:xfrm>
          <a:prstGeom prst="roundRect">
            <a:avLst>
              <a:gd name="adj" fmla="val 5217"/>
            </a:avLst>
          </a:prstGeom>
          <a:solidFill>
            <a:srgbClr val="FFFFFF">
              <a:alpha val="95000"/>
            </a:srgbClr>
          </a:solidFill>
          <a:ln w="22860">
            <a:solidFill>
              <a:srgbClr val="F8ECD3"/>
            </a:solidFill>
            <a:prstDash val="solid"/>
          </a:ln>
        </p:spPr>
      </p:sp>
      <p:sp>
        <p:nvSpPr>
          <p:cNvPr id="11" name="Text 9"/>
          <p:cNvSpPr/>
          <p:nvPr/>
        </p:nvSpPr>
        <p:spPr>
          <a:xfrm>
            <a:off x="813078" y="5093018"/>
            <a:ext cx="2747605" cy="247055"/>
          </a:xfrm>
          <a:prstGeom prst="rect">
            <a:avLst/>
          </a:prstGeom>
          <a:noFill/>
          <a:ln/>
        </p:spPr>
        <p:txBody>
          <a:bodyPr wrap="none" lIns="0" tIns="0" rIns="0" bIns="0" rtlCol="0" anchor="t"/>
          <a:lstStyle/>
          <a:p>
            <a:pPr marL="0" indent="0" algn="l">
              <a:lnSpc>
                <a:spcPts val="1900"/>
              </a:lnSpc>
              <a:buNone/>
            </a:pPr>
            <a:r>
              <a:rPr lang="en-US" sz="1550" dirty="0">
                <a:solidFill>
                  <a:srgbClr val="E7BF6A"/>
                </a:solidFill>
                <a:latin typeface="Bricolage Grotesque Semi Bold" pitchFamily="34" charset="0"/>
                <a:ea typeface="Bricolage Grotesque Semi Bold" pitchFamily="34" charset="-122"/>
                <a:cs typeface="Bricolage Grotesque Semi Bold" pitchFamily="34" charset="-120"/>
              </a:rPr>
              <a:t>Premium Customer Segment</a:t>
            </a:r>
            <a:endParaRPr lang="en-US" sz="1550" dirty="0"/>
          </a:p>
        </p:txBody>
      </p:sp>
      <p:sp>
        <p:nvSpPr>
          <p:cNvPr id="12" name="Text 10"/>
          <p:cNvSpPr/>
          <p:nvPr/>
        </p:nvSpPr>
        <p:spPr>
          <a:xfrm>
            <a:off x="813078" y="5498068"/>
            <a:ext cx="6128504" cy="505778"/>
          </a:xfrm>
          <a:prstGeom prst="rect">
            <a:avLst/>
          </a:prstGeom>
          <a:noFill/>
          <a:ln/>
        </p:spPr>
        <p:txBody>
          <a:bodyPr wrap="square" lIns="0" tIns="0" rIns="0" bIns="0" rtlCol="0" anchor="t"/>
          <a:lstStyle/>
          <a:p>
            <a:pPr marL="0" indent="0" algn="l">
              <a:lnSpc>
                <a:spcPts val="1950"/>
              </a:lnSpc>
              <a:buNone/>
            </a:pPr>
            <a:r>
              <a:rPr lang="en-US" sz="1200" dirty="0">
                <a:solidFill>
                  <a:srgbClr val="2C2926"/>
                </a:solidFill>
                <a:latin typeface="Inter" pitchFamily="34" charset="0"/>
                <a:ea typeface="Inter" pitchFamily="34" charset="-122"/>
                <a:cs typeface="Inter" pitchFamily="34" charset="-120"/>
              </a:rPr>
              <a:t>Top 500 customers contribute $720K in revenue, demonstrating the significant impact of high-value customer retention on business performance.</a:t>
            </a:r>
            <a:endParaRPr lang="en-US" sz="1200" dirty="0"/>
          </a:p>
        </p:txBody>
      </p:sp>
      <p:sp>
        <p:nvSpPr>
          <p:cNvPr id="13" name="Text 11"/>
          <p:cNvSpPr/>
          <p:nvPr/>
        </p:nvSpPr>
        <p:spPr>
          <a:xfrm>
            <a:off x="7515582" y="1323975"/>
            <a:ext cx="3381851" cy="296466"/>
          </a:xfrm>
          <a:prstGeom prst="rect">
            <a:avLst/>
          </a:prstGeom>
          <a:noFill/>
          <a:ln/>
        </p:spPr>
        <p:txBody>
          <a:bodyPr wrap="none" lIns="0" tIns="0" rIns="0" bIns="0" rtlCol="0" anchor="t"/>
          <a:lstStyle/>
          <a:p>
            <a:pPr marL="0" indent="0" algn="l">
              <a:lnSpc>
                <a:spcPts val="230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Customer Behaviour Patterns</a:t>
            </a:r>
            <a:endParaRPr lang="en-US" sz="1850" dirty="0"/>
          </a:p>
        </p:txBody>
      </p:sp>
      <p:pic>
        <p:nvPicPr>
          <p:cNvPr id="14" name="Image 0" descr="preencoded.png"/>
          <p:cNvPicPr>
            <a:picLocks noChangeAspect="1"/>
          </p:cNvPicPr>
          <p:nvPr/>
        </p:nvPicPr>
        <p:blipFill>
          <a:blip r:embed="rId3"/>
          <a:stretch>
            <a:fillRect/>
          </a:stretch>
        </p:blipFill>
        <p:spPr>
          <a:xfrm>
            <a:off x="7515582" y="1882200"/>
            <a:ext cx="78938" cy="78938"/>
          </a:xfrm>
          <a:prstGeom prst="rect">
            <a:avLst/>
          </a:prstGeom>
        </p:spPr>
      </p:pic>
      <p:sp>
        <p:nvSpPr>
          <p:cNvPr id="15" name="Text 12"/>
          <p:cNvSpPr/>
          <p:nvPr/>
        </p:nvSpPr>
        <p:spPr>
          <a:xfrm>
            <a:off x="7752517" y="1798201"/>
            <a:ext cx="1976318" cy="247055"/>
          </a:xfrm>
          <a:prstGeom prst="rect">
            <a:avLst/>
          </a:prstGeom>
          <a:noFill/>
          <a:ln/>
        </p:spPr>
        <p:txBody>
          <a:bodyPr wrap="none" lIns="0" tIns="0" rIns="0" bIns="0" rtlCol="0" anchor="t"/>
          <a:lstStyle/>
          <a:p>
            <a:pPr marL="0" indent="0" algn="l">
              <a:lnSpc>
                <a:spcPts val="1900"/>
              </a:lnSpc>
              <a:buNone/>
            </a:pPr>
            <a:r>
              <a:rPr lang="en-US" sz="1550" dirty="0">
                <a:solidFill>
                  <a:srgbClr val="2C2926"/>
                </a:solidFill>
                <a:latin typeface="Bricolage Grotesque Semi Bold" pitchFamily="34" charset="0"/>
                <a:ea typeface="Bricolage Grotesque Semi Bold" pitchFamily="34" charset="-122"/>
                <a:cs typeface="Bricolage Grotesque Semi Bold" pitchFamily="34" charset="-120"/>
              </a:rPr>
              <a:t>Shopping Frequency</a:t>
            </a:r>
            <a:endParaRPr lang="en-US" sz="1550" dirty="0"/>
          </a:p>
        </p:txBody>
      </p:sp>
      <p:sp>
        <p:nvSpPr>
          <p:cNvPr id="16" name="Text 13"/>
          <p:cNvSpPr/>
          <p:nvPr/>
        </p:nvSpPr>
        <p:spPr>
          <a:xfrm>
            <a:off x="7752517" y="2203252"/>
            <a:ext cx="6253282" cy="505778"/>
          </a:xfrm>
          <a:prstGeom prst="rect">
            <a:avLst/>
          </a:prstGeom>
          <a:noFill/>
          <a:ln/>
        </p:spPr>
        <p:txBody>
          <a:bodyPr wrap="square" lIns="0" tIns="0" rIns="0" bIns="0" rtlCol="0" anchor="t"/>
          <a:lstStyle/>
          <a:p>
            <a:pPr marL="0" indent="0" algn="l">
              <a:lnSpc>
                <a:spcPts val="1950"/>
              </a:lnSpc>
              <a:buNone/>
            </a:pPr>
            <a:r>
              <a:rPr lang="en-US" sz="1200" dirty="0">
                <a:solidFill>
                  <a:srgbClr val="2C2926"/>
                </a:solidFill>
                <a:latin typeface="Inter" pitchFamily="34" charset="0"/>
                <a:ea typeface="Inter" pitchFamily="34" charset="-122"/>
                <a:cs typeface="Inter" pitchFamily="34" charset="-120"/>
              </a:rPr>
              <a:t>68% of customers make repeat purchases within 45 days, indicating strong brand loyalty and satisfaction levels</a:t>
            </a:r>
            <a:endParaRPr lang="en-US" sz="1200" dirty="0"/>
          </a:p>
        </p:txBody>
      </p:sp>
      <p:pic>
        <p:nvPicPr>
          <p:cNvPr id="17" name="Image 1" descr="preencoded.png"/>
          <p:cNvPicPr>
            <a:picLocks noChangeAspect="1"/>
          </p:cNvPicPr>
          <p:nvPr/>
        </p:nvPicPr>
        <p:blipFill>
          <a:blip r:embed="rId3"/>
          <a:stretch>
            <a:fillRect/>
          </a:stretch>
        </p:blipFill>
        <p:spPr>
          <a:xfrm>
            <a:off x="7515582" y="3109139"/>
            <a:ext cx="78938" cy="78938"/>
          </a:xfrm>
          <a:prstGeom prst="rect">
            <a:avLst/>
          </a:prstGeom>
        </p:spPr>
      </p:pic>
      <p:sp>
        <p:nvSpPr>
          <p:cNvPr id="18" name="Text 14"/>
          <p:cNvSpPr/>
          <p:nvPr/>
        </p:nvSpPr>
        <p:spPr>
          <a:xfrm>
            <a:off x="7752517" y="3025140"/>
            <a:ext cx="1975961" cy="247055"/>
          </a:xfrm>
          <a:prstGeom prst="rect">
            <a:avLst/>
          </a:prstGeom>
          <a:noFill/>
          <a:ln/>
        </p:spPr>
        <p:txBody>
          <a:bodyPr wrap="none" lIns="0" tIns="0" rIns="0" bIns="0" rtlCol="0" anchor="t"/>
          <a:lstStyle/>
          <a:p>
            <a:pPr marL="0" indent="0" algn="l">
              <a:lnSpc>
                <a:spcPts val="1900"/>
              </a:lnSpc>
              <a:buNone/>
            </a:pPr>
            <a:r>
              <a:rPr lang="en-US" sz="1550" dirty="0">
                <a:solidFill>
                  <a:srgbClr val="2C2926"/>
                </a:solidFill>
                <a:latin typeface="Bricolage Grotesque Semi Bold" pitchFamily="34" charset="0"/>
                <a:ea typeface="Bricolage Grotesque Semi Bold" pitchFamily="34" charset="-122"/>
                <a:cs typeface="Bricolage Grotesque Semi Bold" pitchFamily="34" charset="-120"/>
              </a:rPr>
              <a:t>Basket Size Trends</a:t>
            </a:r>
            <a:endParaRPr lang="en-US" sz="1550" dirty="0"/>
          </a:p>
        </p:txBody>
      </p:sp>
      <p:sp>
        <p:nvSpPr>
          <p:cNvPr id="19" name="Text 15"/>
          <p:cNvSpPr/>
          <p:nvPr/>
        </p:nvSpPr>
        <p:spPr>
          <a:xfrm>
            <a:off x="7752517" y="3430191"/>
            <a:ext cx="6253282" cy="505778"/>
          </a:xfrm>
          <a:prstGeom prst="rect">
            <a:avLst/>
          </a:prstGeom>
          <a:noFill/>
          <a:ln/>
        </p:spPr>
        <p:txBody>
          <a:bodyPr wrap="square" lIns="0" tIns="0" rIns="0" bIns="0" rtlCol="0" anchor="t"/>
          <a:lstStyle/>
          <a:p>
            <a:pPr marL="0" indent="0" algn="l">
              <a:lnSpc>
                <a:spcPts val="1950"/>
              </a:lnSpc>
              <a:buNone/>
            </a:pPr>
            <a:r>
              <a:rPr lang="en-US" sz="1200" dirty="0">
                <a:solidFill>
                  <a:srgbClr val="2C2926"/>
                </a:solidFill>
                <a:latin typeface="Inter" pitchFamily="34" charset="0"/>
                <a:ea typeface="Inter" pitchFamily="34" charset="-122"/>
                <a:cs typeface="Inter" pitchFamily="34" charset="-120"/>
              </a:rPr>
              <a:t>Average items per transaction increased by 18% year-over-year, suggesting effective cross-selling strategies</a:t>
            </a:r>
            <a:endParaRPr lang="en-US" sz="1200" dirty="0"/>
          </a:p>
        </p:txBody>
      </p:sp>
      <p:pic>
        <p:nvPicPr>
          <p:cNvPr id="20" name="Image 2" descr="preencoded.png"/>
          <p:cNvPicPr>
            <a:picLocks noChangeAspect="1"/>
          </p:cNvPicPr>
          <p:nvPr/>
        </p:nvPicPr>
        <p:blipFill>
          <a:blip r:embed="rId3"/>
          <a:stretch>
            <a:fillRect/>
          </a:stretch>
        </p:blipFill>
        <p:spPr>
          <a:xfrm>
            <a:off x="7515582" y="4336078"/>
            <a:ext cx="78938" cy="78938"/>
          </a:xfrm>
          <a:prstGeom prst="rect">
            <a:avLst/>
          </a:prstGeom>
        </p:spPr>
      </p:pic>
      <p:sp>
        <p:nvSpPr>
          <p:cNvPr id="21" name="Text 16"/>
          <p:cNvSpPr/>
          <p:nvPr/>
        </p:nvSpPr>
        <p:spPr>
          <a:xfrm>
            <a:off x="7752517" y="4252079"/>
            <a:ext cx="1975961" cy="247055"/>
          </a:xfrm>
          <a:prstGeom prst="rect">
            <a:avLst/>
          </a:prstGeom>
          <a:noFill/>
          <a:ln/>
        </p:spPr>
        <p:txBody>
          <a:bodyPr wrap="none" lIns="0" tIns="0" rIns="0" bIns="0" rtlCol="0" anchor="t"/>
          <a:lstStyle/>
          <a:p>
            <a:pPr marL="0" indent="0" algn="l">
              <a:lnSpc>
                <a:spcPts val="1900"/>
              </a:lnSpc>
              <a:buNone/>
            </a:pPr>
            <a:r>
              <a:rPr lang="en-US" sz="1550" dirty="0">
                <a:solidFill>
                  <a:srgbClr val="2C2926"/>
                </a:solidFill>
                <a:latin typeface="Bricolage Grotesque Semi Bold" pitchFamily="34" charset="0"/>
                <a:ea typeface="Bricolage Grotesque Semi Bold" pitchFamily="34" charset="-122"/>
                <a:cs typeface="Bricolage Grotesque Semi Bold" pitchFamily="34" charset="-120"/>
              </a:rPr>
              <a:t>Digital Adoption</a:t>
            </a:r>
            <a:endParaRPr lang="en-US" sz="1550" dirty="0"/>
          </a:p>
        </p:txBody>
      </p:sp>
      <p:sp>
        <p:nvSpPr>
          <p:cNvPr id="22" name="Text 17"/>
          <p:cNvSpPr/>
          <p:nvPr/>
        </p:nvSpPr>
        <p:spPr>
          <a:xfrm>
            <a:off x="7752517" y="4657130"/>
            <a:ext cx="6253282" cy="505778"/>
          </a:xfrm>
          <a:prstGeom prst="rect">
            <a:avLst/>
          </a:prstGeom>
          <a:noFill/>
          <a:ln/>
        </p:spPr>
        <p:txBody>
          <a:bodyPr wrap="square" lIns="0" tIns="0" rIns="0" bIns="0" rtlCol="0" anchor="t"/>
          <a:lstStyle/>
          <a:p>
            <a:pPr marL="0" indent="0" algn="l">
              <a:lnSpc>
                <a:spcPts val="1950"/>
              </a:lnSpc>
              <a:buNone/>
            </a:pPr>
            <a:r>
              <a:rPr lang="en-US" sz="1200" dirty="0">
                <a:solidFill>
                  <a:srgbClr val="2C2926"/>
                </a:solidFill>
                <a:latin typeface="Inter" pitchFamily="34" charset="0"/>
                <a:ea typeface="Inter" pitchFamily="34" charset="-122"/>
                <a:cs typeface="Inter" pitchFamily="34" charset="-120"/>
              </a:rPr>
              <a:t>Digital payment methods grew by 35%, reflecting changing customer preferences toward contactless transactions</a:t>
            </a:r>
            <a:endParaRPr lang="en-US" sz="1200" dirty="0"/>
          </a:p>
        </p:txBody>
      </p:sp>
      <p:pic>
        <p:nvPicPr>
          <p:cNvPr id="23" name="Image 3" descr="preencoded.png"/>
          <p:cNvPicPr>
            <a:picLocks noChangeAspect="1"/>
          </p:cNvPicPr>
          <p:nvPr/>
        </p:nvPicPr>
        <p:blipFill>
          <a:blip r:embed="rId3"/>
          <a:stretch>
            <a:fillRect/>
          </a:stretch>
        </p:blipFill>
        <p:spPr>
          <a:xfrm>
            <a:off x="7515582" y="5563017"/>
            <a:ext cx="78938" cy="78938"/>
          </a:xfrm>
          <a:prstGeom prst="rect">
            <a:avLst/>
          </a:prstGeom>
        </p:spPr>
      </p:pic>
      <p:sp>
        <p:nvSpPr>
          <p:cNvPr id="24" name="Text 18"/>
          <p:cNvSpPr/>
          <p:nvPr/>
        </p:nvSpPr>
        <p:spPr>
          <a:xfrm>
            <a:off x="7752517" y="5479018"/>
            <a:ext cx="2235994" cy="247055"/>
          </a:xfrm>
          <a:prstGeom prst="rect">
            <a:avLst/>
          </a:prstGeom>
          <a:noFill/>
          <a:ln/>
        </p:spPr>
        <p:txBody>
          <a:bodyPr wrap="none" lIns="0" tIns="0" rIns="0" bIns="0" rtlCol="0" anchor="t"/>
          <a:lstStyle/>
          <a:p>
            <a:pPr marL="0" indent="0" algn="l">
              <a:lnSpc>
                <a:spcPts val="1900"/>
              </a:lnSpc>
              <a:buNone/>
            </a:pPr>
            <a:r>
              <a:rPr lang="en-US" sz="1550" dirty="0">
                <a:solidFill>
                  <a:srgbClr val="2C2926"/>
                </a:solidFill>
                <a:latin typeface="Bricolage Grotesque Semi Bold" pitchFamily="34" charset="0"/>
                <a:ea typeface="Bricolage Grotesque Semi Bold" pitchFamily="34" charset="-122"/>
                <a:cs typeface="Bricolage Grotesque Semi Bold" pitchFamily="34" charset="-120"/>
              </a:rPr>
              <a:t>Age-Based Preferences</a:t>
            </a:r>
            <a:endParaRPr lang="en-US" sz="1550" dirty="0"/>
          </a:p>
        </p:txBody>
      </p:sp>
      <p:sp>
        <p:nvSpPr>
          <p:cNvPr id="25" name="Text 19"/>
          <p:cNvSpPr/>
          <p:nvPr/>
        </p:nvSpPr>
        <p:spPr>
          <a:xfrm>
            <a:off x="7752517" y="5884069"/>
            <a:ext cx="6253282" cy="505778"/>
          </a:xfrm>
          <a:prstGeom prst="rect">
            <a:avLst/>
          </a:prstGeom>
          <a:noFill/>
          <a:ln/>
        </p:spPr>
        <p:txBody>
          <a:bodyPr wrap="square" lIns="0" tIns="0" rIns="0" bIns="0" rtlCol="0" anchor="t"/>
          <a:lstStyle/>
          <a:p>
            <a:pPr marL="0" indent="0" algn="l">
              <a:lnSpc>
                <a:spcPts val="1950"/>
              </a:lnSpc>
              <a:buNone/>
            </a:pPr>
            <a:r>
              <a:rPr lang="en-US" sz="1200" dirty="0">
                <a:solidFill>
                  <a:srgbClr val="2C2926"/>
                </a:solidFill>
                <a:latin typeface="Inter" pitchFamily="34" charset="0"/>
                <a:ea typeface="Inter" pitchFamily="34" charset="-122"/>
                <a:cs typeface="Inter" pitchFamily="34" charset="-120"/>
              </a:rPr>
              <a:t>Customers aged 25-35 show 40% higher engagement with cosmetics and fashion, while 45+ prefer home goods</a:t>
            </a:r>
            <a:endParaRPr lang="en-US" sz="1200" dirty="0"/>
          </a:p>
        </p:txBody>
      </p:sp>
      <p:pic>
        <p:nvPicPr>
          <p:cNvPr id="26" name="Image 4" descr="preencoded.png"/>
          <p:cNvPicPr>
            <a:picLocks noChangeAspect="1"/>
          </p:cNvPicPr>
          <p:nvPr/>
        </p:nvPicPr>
        <p:blipFill>
          <a:blip r:embed="rId3"/>
          <a:stretch>
            <a:fillRect/>
          </a:stretch>
        </p:blipFill>
        <p:spPr>
          <a:xfrm>
            <a:off x="7515582" y="6789956"/>
            <a:ext cx="78938" cy="78938"/>
          </a:xfrm>
          <a:prstGeom prst="rect">
            <a:avLst/>
          </a:prstGeom>
        </p:spPr>
      </p:pic>
      <p:sp>
        <p:nvSpPr>
          <p:cNvPr id="27" name="Text 20"/>
          <p:cNvSpPr/>
          <p:nvPr/>
        </p:nvSpPr>
        <p:spPr>
          <a:xfrm>
            <a:off x="7752517" y="6705957"/>
            <a:ext cx="2452330" cy="247055"/>
          </a:xfrm>
          <a:prstGeom prst="rect">
            <a:avLst/>
          </a:prstGeom>
          <a:noFill/>
          <a:ln/>
        </p:spPr>
        <p:txBody>
          <a:bodyPr wrap="none" lIns="0" tIns="0" rIns="0" bIns="0" rtlCol="0" anchor="t"/>
          <a:lstStyle/>
          <a:p>
            <a:pPr marL="0" indent="0" algn="l">
              <a:lnSpc>
                <a:spcPts val="1900"/>
              </a:lnSpc>
              <a:buNone/>
            </a:pPr>
            <a:r>
              <a:rPr lang="en-US" sz="1550" dirty="0">
                <a:solidFill>
                  <a:srgbClr val="2C2926"/>
                </a:solidFill>
                <a:latin typeface="Bricolage Grotesque Semi Bold" pitchFamily="34" charset="0"/>
                <a:ea typeface="Bricolage Grotesque Semi Bold" pitchFamily="34" charset="-122"/>
                <a:cs typeface="Bricolage Grotesque Semi Bold" pitchFamily="34" charset="-120"/>
              </a:rPr>
              <a:t>Weekend Shopping Surge</a:t>
            </a:r>
            <a:endParaRPr lang="en-US" sz="1550" dirty="0"/>
          </a:p>
        </p:txBody>
      </p:sp>
      <p:sp>
        <p:nvSpPr>
          <p:cNvPr id="28" name="Text 21"/>
          <p:cNvSpPr/>
          <p:nvPr/>
        </p:nvSpPr>
        <p:spPr>
          <a:xfrm>
            <a:off x="7752517" y="7111008"/>
            <a:ext cx="6253282" cy="505778"/>
          </a:xfrm>
          <a:prstGeom prst="rect">
            <a:avLst/>
          </a:prstGeom>
          <a:noFill/>
          <a:ln/>
        </p:spPr>
        <p:txBody>
          <a:bodyPr wrap="square" lIns="0" tIns="0" rIns="0" bIns="0" rtlCol="0" anchor="t"/>
          <a:lstStyle/>
          <a:p>
            <a:pPr marL="0" indent="0" algn="l">
              <a:lnSpc>
                <a:spcPts val="1950"/>
              </a:lnSpc>
              <a:buNone/>
            </a:pPr>
            <a:r>
              <a:rPr lang="en-US" sz="1200" dirty="0">
                <a:solidFill>
                  <a:srgbClr val="2C2926"/>
                </a:solidFill>
                <a:latin typeface="Inter" pitchFamily="34" charset="0"/>
                <a:ea typeface="Inter" pitchFamily="34" charset="-122"/>
                <a:cs typeface="Inter" pitchFamily="34" charset="-120"/>
              </a:rPr>
              <a:t>Saturday and Sunday account for 42% of weekly transactions, with peak hours between 2 PM and 6 PM</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996</Words>
  <Application>Microsoft Office PowerPoint</Application>
  <PresentationFormat>Custom</PresentationFormat>
  <Paragraphs>123</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Bricolage Grotesque Semi Bold</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HP</dc:creator>
  <cp:lastModifiedBy>HP</cp:lastModifiedBy>
  <cp:revision>2</cp:revision>
  <dcterms:created xsi:type="dcterms:W3CDTF">2025-12-27T03:03:07Z</dcterms:created>
  <dcterms:modified xsi:type="dcterms:W3CDTF">2025-12-27T03:07:38Z</dcterms:modified>
</cp:coreProperties>
</file>